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41"/>
  </p:notesMasterIdLst>
  <p:sldIdLst>
    <p:sldId id="257" r:id="rId2"/>
    <p:sldId id="338" r:id="rId3"/>
    <p:sldId id="307" r:id="rId4"/>
    <p:sldId id="325" r:id="rId5"/>
    <p:sldId id="340" r:id="rId6"/>
    <p:sldId id="336" r:id="rId7"/>
    <p:sldId id="339" r:id="rId8"/>
    <p:sldId id="337" r:id="rId9"/>
    <p:sldId id="335" r:id="rId10"/>
    <p:sldId id="333" r:id="rId11"/>
    <p:sldId id="314" r:id="rId12"/>
    <p:sldId id="318" r:id="rId13"/>
    <p:sldId id="319" r:id="rId14"/>
    <p:sldId id="346" r:id="rId15"/>
    <p:sldId id="347" r:id="rId16"/>
    <p:sldId id="308" r:id="rId17"/>
    <p:sldId id="309" r:id="rId18"/>
    <p:sldId id="327" r:id="rId19"/>
    <p:sldId id="312" r:id="rId20"/>
    <p:sldId id="313" r:id="rId21"/>
    <p:sldId id="273" r:id="rId22"/>
    <p:sldId id="256" r:id="rId23"/>
    <p:sldId id="293" r:id="rId24"/>
    <p:sldId id="322" r:id="rId25"/>
    <p:sldId id="265" r:id="rId26"/>
    <p:sldId id="296" r:id="rId27"/>
    <p:sldId id="297" r:id="rId28"/>
    <p:sldId id="323" r:id="rId29"/>
    <p:sldId id="300" r:id="rId30"/>
    <p:sldId id="301" r:id="rId31"/>
    <p:sldId id="331" r:id="rId32"/>
    <p:sldId id="348" r:id="rId33"/>
    <p:sldId id="343" r:id="rId34"/>
    <p:sldId id="283" r:id="rId35"/>
    <p:sldId id="282" r:id="rId36"/>
    <p:sldId id="345" r:id="rId37"/>
    <p:sldId id="344" r:id="rId38"/>
    <p:sldId id="332" r:id="rId39"/>
    <p:sldId id="27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372" autoAdjust="0"/>
  </p:normalViewPr>
  <p:slideViewPr>
    <p:cSldViewPr snapToGrid="0" snapToObjects="1">
      <p:cViewPr varScale="1">
        <p:scale>
          <a:sx n="100" d="100"/>
          <a:sy n="100" d="100"/>
        </p:scale>
        <p:origin x="-193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MSUNG-R440\Downloads\response%20to%20corticosteroid%20therapy_TA_2016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MSUNG-R440\Downloads\response%20to%20corticosteroid%20therapy_TA_201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MSUNG-R440\Downloads\response%20to%20corticosteroid%20therapy_TA_2016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MSUNG-R440\Downloads\response%20to%20corticosteroid%20therapy_TA_2016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MSUNG-R440\Downloads\response%20to%20corticosteroid%20therapy_TA_201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 sz="3200"/>
            </a:pPr>
            <a:r>
              <a:rPr lang="en-US" sz="3200"/>
              <a:t>Polimorfismo de HLA-C de 230 pacientes com HTLV-1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/>
                      <a:t>85 (37%)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2000"/>
                      <a:t>85(37%)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z="2000"/>
                      <a:t>60 (26%)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lang="en-US" sz="20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Plan1!$F$1:$H$1</c:f>
              <c:strCache>
                <c:ptCount val="3"/>
                <c:pt idx="0">
                  <c:v>TT</c:v>
                </c:pt>
                <c:pt idx="1">
                  <c:v>CT</c:v>
                </c:pt>
                <c:pt idx="2">
                  <c:v>CC</c:v>
                </c:pt>
              </c:strCache>
            </c:strRef>
          </c:cat>
          <c:val>
            <c:numRef>
              <c:f>Plan1!$F$2:$H$2</c:f>
              <c:numCache>
                <c:formatCode>General</c:formatCode>
                <c:ptCount val="3"/>
                <c:pt idx="0">
                  <c:v>85</c:v>
                </c:pt>
                <c:pt idx="1">
                  <c:v>85</c:v>
                </c:pt>
                <c:pt idx="2">
                  <c:v>60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79005696"/>
        <c:axId val="179580928"/>
      </c:barChart>
      <c:catAx>
        <c:axId val="17900569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lang="en-US" sz="2400" b="1"/>
            </a:pPr>
            <a:endParaRPr lang="pt-BR"/>
          </a:p>
        </c:txPr>
        <c:crossAx val="179580928"/>
        <c:crosses val="autoZero"/>
        <c:auto val="1"/>
        <c:lblAlgn val="ctr"/>
        <c:lblOffset val="100"/>
        <c:noMultiLvlLbl val="0"/>
      </c:catAx>
      <c:valAx>
        <c:axId val="179580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79005696"/>
        <c:crosses val="autoZero"/>
        <c:crossBetween val="between"/>
      </c:valAx>
    </c:plotArea>
    <c:plotVisOnly val="1"/>
    <c:dispBlanksAs val="gap"/>
    <c:showDLblsOverMax val="0"/>
  </c:chart>
  <c:spPr>
    <a:ln w="0">
      <a:solidFill>
        <a:schemeClr val="tx1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 sz="2000"/>
            </a:pPr>
            <a:r>
              <a:rPr lang="en-US" sz="2000" baseline="0" dirty="0" smtClean="0"/>
              <a:t>2DS2</a:t>
            </a:r>
            <a:endParaRPr lang="en-US" sz="200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lang="en-US"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Plan1!$K$1:$L$1</c:f>
              <c:strCache>
                <c:ptCount val="2"/>
                <c:pt idx="0">
                  <c:v>Positivo</c:v>
                </c:pt>
                <c:pt idx="1">
                  <c:v>Negativo</c:v>
                </c:pt>
              </c:strCache>
            </c:strRef>
          </c:cat>
          <c:val>
            <c:numRef>
              <c:f>Plan1!$K$2:$L$2</c:f>
              <c:numCache>
                <c:formatCode>General</c:formatCode>
                <c:ptCount val="2"/>
                <c:pt idx="0">
                  <c:v>110</c:v>
                </c:pt>
                <c:pt idx="1">
                  <c:v>55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80560256"/>
        <c:axId val="180561792"/>
      </c:barChart>
      <c:catAx>
        <c:axId val="18056025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lang="en-US" sz="1600" b="1"/>
            </a:pPr>
            <a:endParaRPr lang="pt-BR"/>
          </a:p>
        </c:txPr>
        <c:crossAx val="180561792"/>
        <c:crosses val="autoZero"/>
        <c:auto val="1"/>
        <c:lblAlgn val="ctr"/>
        <c:lblOffset val="100"/>
        <c:noMultiLvlLbl val="0"/>
      </c:catAx>
      <c:valAx>
        <c:axId val="1805617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805602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 lang="en-US" sz="2000"/>
            </a:pPr>
            <a:r>
              <a:rPr lang="en-US" sz="2000" dirty="0"/>
              <a:t>2DS3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Plan1!$B$23:$C$23</c:f>
              <c:strCache>
                <c:ptCount val="2"/>
                <c:pt idx="0">
                  <c:v>Positivo</c:v>
                </c:pt>
                <c:pt idx="1">
                  <c:v>Negativo</c:v>
                </c:pt>
              </c:strCache>
            </c:strRef>
          </c:cat>
          <c:val>
            <c:numRef>
              <c:f>Plan1!$B$24:$C$24</c:f>
              <c:numCache>
                <c:formatCode>General</c:formatCode>
                <c:ptCount val="2"/>
                <c:pt idx="0">
                  <c:v>57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80578176"/>
        <c:axId val="180579712"/>
      </c:barChart>
      <c:catAx>
        <c:axId val="18057817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lang="en-US" b="1"/>
            </a:pPr>
            <a:endParaRPr lang="pt-BR"/>
          </a:p>
        </c:txPr>
        <c:crossAx val="180579712"/>
        <c:crosses val="autoZero"/>
        <c:auto val="1"/>
        <c:lblAlgn val="ctr"/>
        <c:lblOffset val="100"/>
        <c:noMultiLvlLbl val="0"/>
      </c:catAx>
      <c:valAx>
        <c:axId val="1805797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805781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 lang="en-US" sz="2000"/>
            </a:pPr>
            <a:r>
              <a:rPr lang="en-US" sz="2000"/>
              <a:t>2DL3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Plan1!$B$38:$C$38</c:f>
              <c:strCache>
                <c:ptCount val="2"/>
                <c:pt idx="0">
                  <c:v>Positivo</c:v>
                </c:pt>
                <c:pt idx="1">
                  <c:v>Negativo</c:v>
                </c:pt>
              </c:strCache>
            </c:strRef>
          </c:cat>
          <c:val>
            <c:numRef>
              <c:f>Plan1!$B$39:$C$39</c:f>
              <c:numCache>
                <c:formatCode>General</c:formatCode>
                <c:ptCount val="2"/>
                <c:pt idx="0">
                  <c:v>30</c:v>
                </c:pt>
                <c:pt idx="1">
                  <c:v>135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80612480"/>
        <c:axId val="180634752"/>
      </c:barChart>
      <c:catAx>
        <c:axId val="18061248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lang="en-US" b="1"/>
            </a:pPr>
            <a:endParaRPr lang="pt-BR"/>
          </a:p>
        </c:txPr>
        <c:crossAx val="180634752"/>
        <c:crosses val="autoZero"/>
        <c:auto val="1"/>
        <c:lblAlgn val="ctr"/>
        <c:lblOffset val="100"/>
        <c:noMultiLvlLbl val="0"/>
      </c:catAx>
      <c:valAx>
        <c:axId val="1806347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806124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en-US" sz="2000"/>
            </a:pPr>
            <a:r>
              <a:rPr lang="en-US" sz="2000"/>
              <a:t>2DL2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6.1111111111111123E-2"/>
          <c:y val="0.20562518226888302"/>
          <c:w val="0.93888888888888944"/>
          <c:h val="0.58431284631087776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lang="en-US" sz="16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Plan1!$C$56:$D$56</c:f>
              <c:strCache>
                <c:ptCount val="2"/>
                <c:pt idx="0">
                  <c:v>Positivo</c:v>
                </c:pt>
                <c:pt idx="1">
                  <c:v>Negativo</c:v>
                </c:pt>
              </c:strCache>
            </c:strRef>
          </c:cat>
          <c:val>
            <c:numRef>
              <c:f>Plan1!$C$57:$D$57</c:f>
              <c:numCache>
                <c:formatCode>General</c:formatCode>
                <c:ptCount val="2"/>
                <c:pt idx="0">
                  <c:v>141</c:v>
                </c:pt>
                <c:pt idx="1">
                  <c:v>27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80651136"/>
        <c:axId val="180652672"/>
      </c:barChart>
      <c:catAx>
        <c:axId val="18065113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lang="en-US" sz="1600" b="1"/>
            </a:pPr>
            <a:endParaRPr lang="pt-BR"/>
          </a:p>
        </c:txPr>
        <c:crossAx val="180652672"/>
        <c:crosses val="autoZero"/>
        <c:auto val="1"/>
        <c:lblAlgn val="ctr"/>
        <c:lblOffset val="100"/>
        <c:noMultiLvlLbl val="0"/>
      </c:catAx>
      <c:valAx>
        <c:axId val="1806526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806511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9B29B-1C19-45F8-9FBE-0CC89662B5FD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2E1EE8EF-3764-47F0-B27E-FE31E299AEE8}">
      <dgm:prSet phldrT="[Texto]"/>
      <dgm:spPr/>
      <dgm:t>
        <a:bodyPr/>
        <a:lstStyle/>
        <a:p>
          <a:r>
            <a:rPr lang="pt-BR" dirty="0" smtClean="0"/>
            <a:t>Resposta Imune</a:t>
          </a:r>
          <a:endParaRPr lang="pt-BR" dirty="0"/>
        </a:p>
      </dgm:t>
    </dgm:pt>
    <dgm:pt modelId="{A3878601-A39B-4215-8052-A1215FE39125}" type="parTrans" cxnId="{D882DBB3-D7D5-41A3-A568-10A6F559BA67}">
      <dgm:prSet/>
      <dgm:spPr/>
      <dgm:t>
        <a:bodyPr/>
        <a:lstStyle/>
        <a:p>
          <a:endParaRPr lang="pt-BR"/>
        </a:p>
      </dgm:t>
    </dgm:pt>
    <dgm:pt modelId="{EB58C122-FA0E-4A25-8C81-0853E6E24B63}" type="sibTrans" cxnId="{D882DBB3-D7D5-41A3-A568-10A6F559BA67}">
      <dgm:prSet/>
      <dgm:spPr/>
      <dgm:t>
        <a:bodyPr/>
        <a:lstStyle/>
        <a:p>
          <a:endParaRPr lang="pt-BR"/>
        </a:p>
      </dgm:t>
    </dgm:pt>
    <dgm:pt modelId="{2BCB5CAB-80F6-4020-90D0-1F1909923B5D}">
      <dgm:prSet phldrT="[Texto]"/>
      <dgm:spPr/>
      <dgm:t>
        <a:bodyPr/>
        <a:lstStyle/>
        <a:p>
          <a:r>
            <a:rPr lang="pt-BR" dirty="0" smtClean="0"/>
            <a:t>Mutações Pontuais</a:t>
          </a:r>
          <a:endParaRPr lang="pt-BR" dirty="0"/>
        </a:p>
      </dgm:t>
    </dgm:pt>
    <dgm:pt modelId="{1889F787-2EF0-4A8A-931C-5DF4EBBE739F}" type="parTrans" cxnId="{A3F5D318-E07B-490C-9B16-B4232BA883A6}">
      <dgm:prSet/>
      <dgm:spPr/>
      <dgm:t>
        <a:bodyPr/>
        <a:lstStyle/>
        <a:p>
          <a:endParaRPr lang="pt-BR"/>
        </a:p>
      </dgm:t>
    </dgm:pt>
    <dgm:pt modelId="{AA2E22BA-B4B8-440E-A520-D966FE78B746}" type="sibTrans" cxnId="{A3F5D318-E07B-490C-9B16-B4232BA883A6}">
      <dgm:prSet/>
      <dgm:spPr/>
      <dgm:t>
        <a:bodyPr/>
        <a:lstStyle/>
        <a:p>
          <a:endParaRPr lang="pt-BR"/>
        </a:p>
      </dgm:t>
    </dgm:pt>
    <dgm:pt modelId="{48E1FB71-5370-43A0-B895-927203060883}">
      <dgm:prSet phldrT="[Texto]"/>
      <dgm:spPr/>
      <dgm:t>
        <a:bodyPr/>
        <a:lstStyle/>
        <a:p>
          <a:r>
            <a:rPr lang="pt-BR" dirty="0" smtClean="0"/>
            <a:t>Mutações importantes em SNP nos genes do hospedeiro que codificam receptores de </a:t>
          </a:r>
          <a:r>
            <a:rPr lang="pt-BR" dirty="0" err="1" smtClean="0"/>
            <a:t>citocinas</a:t>
          </a:r>
          <a:endParaRPr lang="pt-BR" dirty="0"/>
        </a:p>
      </dgm:t>
    </dgm:pt>
    <dgm:pt modelId="{BF9D4D30-5445-483B-A42E-AA092DA3EA2A}" type="parTrans" cxnId="{E58982F2-C368-427C-8139-B7EDBCA2468B}">
      <dgm:prSet/>
      <dgm:spPr/>
      <dgm:t>
        <a:bodyPr/>
        <a:lstStyle/>
        <a:p>
          <a:endParaRPr lang="pt-BR"/>
        </a:p>
      </dgm:t>
    </dgm:pt>
    <dgm:pt modelId="{B9A060DB-ABCE-49B4-8956-B7BD1F8BC044}" type="sibTrans" cxnId="{E58982F2-C368-427C-8139-B7EDBCA2468B}">
      <dgm:prSet/>
      <dgm:spPr/>
      <dgm:t>
        <a:bodyPr/>
        <a:lstStyle/>
        <a:p>
          <a:endParaRPr lang="pt-BR"/>
        </a:p>
      </dgm:t>
    </dgm:pt>
    <dgm:pt modelId="{0AE72B8F-5195-45C7-A774-55BEE44A79EF}">
      <dgm:prSet phldrT="[Texto]"/>
      <dgm:spPr/>
      <dgm:t>
        <a:bodyPr/>
        <a:lstStyle/>
        <a:p>
          <a:r>
            <a:rPr lang="pt-BR" dirty="0" smtClean="0"/>
            <a:t>Papel fundamental na resposta imune frente algumas infecções virais, como:  HIV-1,  HCV e HTLV-1?</a:t>
          </a:r>
          <a:endParaRPr lang="pt-BR" dirty="0"/>
        </a:p>
      </dgm:t>
    </dgm:pt>
    <dgm:pt modelId="{1F5B7137-7285-4157-AE17-12FCC8F66AFE}" type="sibTrans" cxnId="{D4CC7046-F88A-42B7-9B16-931B0234E328}">
      <dgm:prSet/>
      <dgm:spPr/>
      <dgm:t>
        <a:bodyPr/>
        <a:lstStyle/>
        <a:p>
          <a:endParaRPr lang="pt-BR"/>
        </a:p>
      </dgm:t>
    </dgm:pt>
    <dgm:pt modelId="{CD3BA5EA-452B-46DA-9292-2921AF6503C2}" type="parTrans" cxnId="{D4CC7046-F88A-42B7-9B16-931B0234E328}">
      <dgm:prSet/>
      <dgm:spPr/>
      <dgm:t>
        <a:bodyPr/>
        <a:lstStyle/>
        <a:p>
          <a:endParaRPr lang="pt-BR"/>
        </a:p>
      </dgm:t>
    </dgm:pt>
    <dgm:pt modelId="{82996B4E-A4AF-4D54-A342-3C215AE1E137}" type="pres">
      <dgm:prSet presAssocID="{8829B29B-1C19-45F8-9FBE-0CC89662B5F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84DD105-83D8-4509-B1F6-EB632B058A89}" type="pres">
      <dgm:prSet presAssocID="{2BCB5CAB-80F6-4020-90D0-1F1909923B5D}" presName="boxAndChildren" presStyleCnt="0"/>
      <dgm:spPr/>
      <dgm:t>
        <a:bodyPr/>
        <a:lstStyle/>
        <a:p>
          <a:endParaRPr lang="pt-BR"/>
        </a:p>
      </dgm:t>
    </dgm:pt>
    <dgm:pt modelId="{9BD97B74-0D07-4603-B703-B33E5CEC00DA}" type="pres">
      <dgm:prSet presAssocID="{2BCB5CAB-80F6-4020-90D0-1F1909923B5D}" presName="parentTextBox" presStyleLbl="node1" presStyleIdx="0" presStyleCnt="2"/>
      <dgm:spPr/>
      <dgm:t>
        <a:bodyPr/>
        <a:lstStyle/>
        <a:p>
          <a:endParaRPr lang="pt-BR"/>
        </a:p>
      </dgm:t>
    </dgm:pt>
    <dgm:pt modelId="{C75A68E8-D411-4B7F-AF86-1D234CEB952A}" type="pres">
      <dgm:prSet presAssocID="{2BCB5CAB-80F6-4020-90D0-1F1909923B5D}" presName="entireBox" presStyleLbl="node1" presStyleIdx="0" presStyleCnt="2"/>
      <dgm:spPr/>
      <dgm:t>
        <a:bodyPr/>
        <a:lstStyle/>
        <a:p>
          <a:endParaRPr lang="pt-BR"/>
        </a:p>
      </dgm:t>
    </dgm:pt>
    <dgm:pt modelId="{FBD55CB1-70D9-4323-8566-18E1E13FDBBE}" type="pres">
      <dgm:prSet presAssocID="{2BCB5CAB-80F6-4020-90D0-1F1909923B5D}" presName="descendantBox" presStyleCnt="0"/>
      <dgm:spPr/>
      <dgm:t>
        <a:bodyPr/>
        <a:lstStyle/>
        <a:p>
          <a:endParaRPr lang="pt-BR"/>
        </a:p>
      </dgm:t>
    </dgm:pt>
    <dgm:pt modelId="{219E6972-F231-4B28-84B7-E9A13C685F44}" type="pres">
      <dgm:prSet presAssocID="{48E1FB71-5370-43A0-B895-927203060883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181690-0B35-4DB2-A6EC-7E8F54FE31E4}" type="pres">
      <dgm:prSet presAssocID="{EB58C122-FA0E-4A25-8C81-0853E6E24B63}" presName="sp" presStyleCnt="0"/>
      <dgm:spPr/>
      <dgm:t>
        <a:bodyPr/>
        <a:lstStyle/>
        <a:p>
          <a:endParaRPr lang="pt-BR"/>
        </a:p>
      </dgm:t>
    </dgm:pt>
    <dgm:pt modelId="{283A5656-47E3-43CE-8733-BCCECE233E90}" type="pres">
      <dgm:prSet presAssocID="{2E1EE8EF-3764-47F0-B27E-FE31E299AEE8}" presName="arrowAndChildren" presStyleCnt="0"/>
      <dgm:spPr/>
      <dgm:t>
        <a:bodyPr/>
        <a:lstStyle/>
        <a:p>
          <a:endParaRPr lang="pt-BR"/>
        </a:p>
      </dgm:t>
    </dgm:pt>
    <dgm:pt modelId="{16AF2225-1E07-47FB-A33E-4CE1C13E01BE}" type="pres">
      <dgm:prSet presAssocID="{2E1EE8EF-3764-47F0-B27E-FE31E299AEE8}" presName="parentTextArrow" presStyleLbl="node1" presStyleIdx="0" presStyleCnt="2"/>
      <dgm:spPr/>
      <dgm:t>
        <a:bodyPr/>
        <a:lstStyle/>
        <a:p>
          <a:endParaRPr lang="pt-BR"/>
        </a:p>
      </dgm:t>
    </dgm:pt>
    <dgm:pt modelId="{4948F42F-7838-40E1-9DE7-E9EEB396DFE3}" type="pres">
      <dgm:prSet presAssocID="{2E1EE8EF-3764-47F0-B27E-FE31E299AEE8}" presName="arrow" presStyleLbl="node1" presStyleIdx="1" presStyleCnt="2"/>
      <dgm:spPr/>
      <dgm:t>
        <a:bodyPr/>
        <a:lstStyle/>
        <a:p>
          <a:endParaRPr lang="pt-BR"/>
        </a:p>
      </dgm:t>
    </dgm:pt>
    <dgm:pt modelId="{F2D2D16E-A4D8-41E9-8BF1-34903406E875}" type="pres">
      <dgm:prSet presAssocID="{2E1EE8EF-3764-47F0-B27E-FE31E299AEE8}" presName="descendantArrow" presStyleCnt="0"/>
      <dgm:spPr/>
      <dgm:t>
        <a:bodyPr/>
        <a:lstStyle/>
        <a:p>
          <a:endParaRPr lang="pt-BR"/>
        </a:p>
      </dgm:t>
    </dgm:pt>
    <dgm:pt modelId="{8FEEADBC-5894-49CD-9A9E-43D72F17B3DC}" type="pres">
      <dgm:prSet presAssocID="{0AE72B8F-5195-45C7-A774-55BEE44A79EF}" presName="childTextArrow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3F5D318-E07B-490C-9B16-B4232BA883A6}" srcId="{8829B29B-1C19-45F8-9FBE-0CC89662B5FD}" destId="{2BCB5CAB-80F6-4020-90D0-1F1909923B5D}" srcOrd="1" destOrd="0" parTransId="{1889F787-2EF0-4A8A-931C-5DF4EBBE739F}" sibTransId="{AA2E22BA-B4B8-440E-A520-D966FE78B746}"/>
    <dgm:cxn modelId="{E58982F2-C368-427C-8139-B7EDBCA2468B}" srcId="{2BCB5CAB-80F6-4020-90D0-1F1909923B5D}" destId="{48E1FB71-5370-43A0-B895-927203060883}" srcOrd="0" destOrd="0" parTransId="{BF9D4D30-5445-483B-A42E-AA092DA3EA2A}" sibTransId="{B9A060DB-ABCE-49B4-8956-B7BD1F8BC044}"/>
    <dgm:cxn modelId="{D4CC7046-F88A-42B7-9B16-931B0234E328}" srcId="{2E1EE8EF-3764-47F0-B27E-FE31E299AEE8}" destId="{0AE72B8F-5195-45C7-A774-55BEE44A79EF}" srcOrd="0" destOrd="0" parTransId="{CD3BA5EA-452B-46DA-9292-2921AF6503C2}" sibTransId="{1F5B7137-7285-4157-AE17-12FCC8F66AFE}"/>
    <dgm:cxn modelId="{F2F93C56-4FA3-490B-AEED-FFE0878A0833}" type="presOf" srcId="{0AE72B8F-5195-45C7-A774-55BEE44A79EF}" destId="{8FEEADBC-5894-49CD-9A9E-43D72F17B3DC}" srcOrd="0" destOrd="0" presId="urn:microsoft.com/office/officeart/2005/8/layout/process4"/>
    <dgm:cxn modelId="{707E7C17-167B-4845-92A7-B7F39371454A}" type="presOf" srcId="{2E1EE8EF-3764-47F0-B27E-FE31E299AEE8}" destId="{16AF2225-1E07-47FB-A33E-4CE1C13E01BE}" srcOrd="0" destOrd="0" presId="urn:microsoft.com/office/officeart/2005/8/layout/process4"/>
    <dgm:cxn modelId="{45848F39-8D89-4A57-B344-731611C91833}" type="presOf" srcId="{8829B29B-1C19-45F8-9FBE-0CC89662B5FD}" destId="{82996B4E-A4AF-4D54-A342-3C215AE1E137}" srcOrd="0" destOrd="0" presId="urn:microsoft.com/office/officeart/2005/8/layout/process4"/>
    <dgm:cxn modelId="{A1A24C79-1F14-4294-8A94-AA635855BA5C}" type="presOf" srcId="{2BCB5CAB-80F6-4020-90D0-1F1909923B5D}" destId="{9BD97B74-0D07-4603-B703-B33E5CEC00DA}" srcOrd="0" destOrd="0" presId="urn:microsoft.com/office/officeart/2005/8/layout/process4"/>
    <dgm:cxn modelId="{A3B43C8F-4232-4C19-91C5-BC1C9B1E069D}" type="presOf" srcId="{48E1FB71-5370-43A0-B895-927203060883}" destId="{219E6972-F231-4B28-84B7-E9A13C685F44}" srcOrd="0" destOrd="0" presId="urn:microsoft.com/office/officeart/2005/8/layout/process4"/>
    <dgm:cxn modelId="{8341F739-CBAE-430E-9898-3E8FECA476FD}" type="presOf" srcId="{2BCB5CAB-80F6-4020-90D0-1F1909923B5D}" destId="{C75A68E8-D411-4B7F-AF86-1D234CEB952A}" srcOrd="1" destOrd="0" presId="urn:microsoft.com/office/officeart/2005/8/layout/process4"/>
    <dgm:cxn modelId="{4E33104C-80CD-4DAA-8B10-A4EABDA15024}" type="presOf" srcId="{2E1EE8EF-3764-47F0-B27E-FE31E299AEE8}" destId="{4948F42F-7838-40E1-9DE7-E9EEB396DFE3}" srcOrd="1" destOrd="0" presId="urn:microsoft.com/office/officeart/2005/8/layout/process4"/>
    <dgm:cxn modelId="{D882DBB3-D7D5-41A3-A568-10A6F559BA67}" srcId="{8829B29B-1C19-45F8-9FBE-0CC89662B5FD}" destId="{2E1EE8EF-3764-47F0-B27E-FE31E299AEE8}" srcOrd="0" destOrd="0" parTransId="{A3878601-A39B-4215-8052-A1215FE39125}" sibTransId="{EB58C122-FA0E-4A25-8C81-0853E6E24B63}"/>
    <dgm:cxn modelId="{42C06BCF-F223-4CFC-9A3D-D9F71F2C2758}" type="presParOf" srcId="{82996B4E-A4AF-4D54-A342-3C215AE1E137}" destId="{B84DD105-83D8-4509-B1F6-EB632B058A89}" srcOrd="0" destOrd="0" presId="urn:microsoft.com/office/officeart/2005/8/layout/process4"/>
    <dgm:cxn modelId="{1CB55607-28C4-459C-B9E2-B5A51CE1D451}" type="presParOf" srcId="{B84DD105-83D8-4509-B1F6-EB632B058A89}" destId="{9BD97B74-0D07-4603-B703-B33E5CEC00DA}" srcOrd="0" destOrd="0" presId="urn:microsoft.com/office/officeart/2005/8/layout/process4"/>
    <dgm:cxn modelId="{463D177F-2347-4FEE-AB0F-60AA04D2649B}" type="presParOf" srcId="{B84DD105-83D8-4509-B1F6-EB632B058A89}" destId="{C75A68E8-D411-4B7F-AF86-1D234CEB952A}" srcOrd="1" destOrd="0" presId="urn:microsoft.com/office/officeart/2005/8/layout/process4"/>
    <dgm:cxn modelId="{DDAC99EA-9F50-4468-B48B-E796011E497C}" type="presParOf" srcId="{B84DD105-83D8-4509-B1F6-EB632B058A89}" destId="{FBD55CB1-70D9-4323-8566-18E1E13FDBBE}" srcOrd="2" destOrd="0" presId="urn:microsoft.com/office/officeart/2005/8/layout/process4"/>
    <dgm:cxn modelId="{0DE62A15-8811-4343-BF98-E9E6F3E8975C}" type="presParOf" srcId="{FBD55CB1-70D9-4323-8566-18E1E13FDBBE}" destId="{219E6972-F231-4B28-84B7-E9A13C685F44}" srcOrd="0" destOrd="0" presId="urn:microsoft.com/office/officeart/2005/8/layout/process4"/>
    <dgm:cxn modelId="{4DD0F4C1-CC3D-4925-ADA3-CF71CCE44AE9}" type="presParOf" srcId="{82996B4E-A4AF-4D54-A342-3C215AE1E137}" destId="{2A181690-0B35-4DB2-A6EC-7E8F54FE31E4}" srcOrd="1" destOrd="0" presId="urn:microsoft.com/office/officeart/2005/8/layout/process4"/>
    <dgm:cxn modelId="{08A38694-9B96-4AFE-8B38-6870AA504D3F}" type="presParOf" srcId="{82996B4E-A4AF-4D54-A342-3C215AE1E137}" destId="{283A5656-47E3-43CE-8733-BCCECE233E90}" srcOrd="2" destOrd="0" presId="urn:microsoft.com/office/officeart/2005/8/layout/process4"/>
    <dgm:cxn modelId="{4411A8B9-FF31-4FF3-AE15-E10C012829A4}" type="presParOf" srcId="{283A5656-47E3-43CE-8733-BCCECE233E90}" destId="{16AF2225-1E07-47FB-A33E-4CE1C13E01BE}" srcOrd="0" destOrd="0" presId="urn:microsoft.com/office/officeart/2005/8/layout/process4"/>
    <dgm:cxn modelId="{91E727FD-786F-4940-A085-4B62E058C53F}" type="presParOf" srcId="{283A5656-47E3-43CE-8733-BCCECE233E90}" destId="{4948F42F-7838-40E1-9DE7-E9EEB396DFE3}" srcOrd="1" destOrd="0" presId="urn:microsoft.com/office/officeart/2005/8/layout/process4"/>
    <dgm:cxn modelId="{3BCDB8D7-28E3-41AD-B7C3-C6CB0398B035}" type="presParOf" srcId="{283A5656-47E3-43CE-8733-BCCECE233E90}" destId="{F2D2D16E-A4D8-41E9-8BF1-34903406E875}" srcOrd="2" destOrd="0" presId="urn:microsoft.com/office/officeart/2005/8/layout/process4"/>
    <dgm:cxn modelId="{CE4E9A24-C1AA-4B21-9954-25B09E57B61A}" type="presParOf" srcId="{F2D2D16E-A4D8-41E9-8BF1-34903406E875}" destId="{8FEEADBC-5894-49CD-9A9E-43D72F17B3D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F5B7DE-D735-3A47-83CD-BE8F1C149D04}" type="doc">
      <dgm:prSet loTypeId="urn:microsoft.com/office/officeart/2005/8/layout/gear1" loCatId="" qsTypeId="urn:microsoft.com/office/officeart/2005/8/quickstyle/simple4" qsCatId="simple" csTypeId="urn:microsoft.com/office/officeart/2005/8/colors/colorful1#1" csCatId="colorful" phldr="1"/>
      <dgm:spPr/>
    </dgm:pt>
    <dgm:pt modelId="{30F843F1-5F1F-504B-8195-5BCBAA15D236}">
      <dgm:prSet phldrT="[Text]" custT="1"/>
      <dgm:spPr/>
      <dgm:t>
        <a:bodyPr/>
        <a:lstStyle/>
        <a:p>
          <a:r>
            <a:rPr lang="en-US" sz="2800" dirty="0" err="1" smtClean="0"/>
            <a:t>Polimorfismos</a:t>
          </a:r>
          <a:r>
            <a:rPr lang="en-US" sz="2800" dirty="0" smtClean="0"/>
            <a:t> </a:t>
          </a:r>
          <a:r>
            <a:rPr lang="en-US" sz="2800" dirty="0" err="1" smtClean="0"/>
            <a:t>Genéticos</a:t>
          </a:r>
          <a:endParaRPr lang="en-US" sz="2800" dirty="0"/>
        </a:p>
      </dgm:t>
    </dgm:pt>
    <dgm:pt modelId="{5FE960FA-30A8-8F47-B4AA-EC5373DA1FEB}" type="parTrans" cxnId="{BF2B7113-427A-EE4A-B9FA-FFD7696CA81D}">
      <dgm:prSet/>
      <dgm:spPr/>
      <dgm:t>
        <a:bodyPr/>
        <a:lstStyle/>
        <a:p>
          <a:endParaRPr lang="en-US"/>
        </a:p>
      </dgm:t>
    </dgm:pt>
    <dgm:pt modelId="{031A6BBD-35B9-204B-822F-66B1199EF534}" type="sibTrans" cxnId="{BF2B7113-427A-EE4A-B9FA-FFD7696CA81D}">
      <dgm:prSet/>
      <dgm:spPr/>
      <dgm:t>
        <a:bodyPr/>
        <a:lstStyle/>
        <a:p>
          <a:endParaRPr lang="en-US"/>
        </a:p>
      </dgm:t>
    </dgm:pt>
    <dgm:pt modelId="{82820611-7BFA-C747-897A-19A6C853E7C8}">
      <dgm:prSet phldrT="[Text]" custT="1"/>
      <dgm:spPr/>
      <dgm:t>
        <a:bodyPr/>
        <a:lstStyle/>
        <a:p>
          <a:r>
            <a:rPr lang="en-US" sz="2000" dirty="0" err="1" smtClean="0"/>
            <a:t>Mediadores</a:t>
          </a:r>
          <a:r>
            <a:rPr lang="en-US" sz="2000" dirty="0" smtClean="0"/>
            <a:t> de </a:t>
          </a:r>
          <a:r>
            <a:rPr lang="en-US" sz="2000" dirty="0" err="1" smtClean="0"/>
            <a:t>Resposta</a:t>
          </a:r>
          <a:r>
            <a:rPr lang="en-US" sz="2000" dirty="0" smtClean="0"/>
            <a:t> </a:t>
          </a:r>
          <a:r>
            <a:rPr lang="en-US" sz="2000" dirty="0" err="1" smtClean="0"/>
            <a:t>Imune</a:t>
          </a:r>
          <a:endParaRPr lang="en-US" sz="2000" dirty="0"/>
        </a:p>
      </dgm:t>
    </dgm:pt>
    <dgm:pt modelId="{E007FE9A-2FFD-F546-BB0C-00ACBA3945F8}" type="parTrans" cxnId="{B4DB8D33-CBF0-E448-AEA5-DCCF6E418E7B}">
      <dgm:prSet/>
      <dgm:spPr/>
      <dgm:t>
        <a:bodyPr/>
        <a:lstStyle/>
        <a:p>
          <a:endParaRPr lang="en-US"/>
        </a:p>
      </dgm:t>
    </dgm:pt>
    <dgm:pt modelId="{0F64548F-1C81-A54C-B1F9-A8D4408D9AE9}" type="sibTrans" cxnId="{B4DB8D33-CBF0-E448-AEA5-DCCF6E418E7B}">
      <dgm:prSet/>
      <dgm:spPr/>
      <dgm:t>
        <a:bodyPr/>
        <a:lstStyle/>
        <a:p>
          <a:endParaRPr lang="en-US"/>
        </a:p>
      </dgm:t>
    </dgm:pt>
    <dgm:pt modelId="{3D063DF2-ECBA-194E-9455-FC03464EE82F}">
      <dgm:prSet phldrT="[Text]"/>
      <dgm:spPr/>
      <dgm:t>
        <a:bodyPr/>
        <a:lstStyle/>
        <a:p>
          <a:r>
            <a:rPr lang="en-US" dirty="0" err="1" smtClean="0"/>
            <a:t>Resposta</a:t>
          </a:r>
          <a:r>
            <a:rPr lang="en-US" dirty="0" smtClean="0"/>
            <a:t> </a:t>
          </a:r>
          <a:r>
            <a:rPr lang="en-US" dirty="0" err="1" smtClean="0"/>
            <a:t>Imunológica</a:t>
          </a:r>
          <a:endParaRPr lang="en-US" dirty="0"/>
        </a:p>
      </dgm:t>
    </dgm:pt>
    <dgm:pt modelId="{FDD383D6-D465-4145-A369-317B569A0EE9}" type="parTrans" cxnId="{000590D8-DC32-2F42-9CB7-8529408AAA44}">
      <dgm:prSet/>
      <dgm:spPr/>
      <dgm:t>
        <a:bodyPr/>
        <a:lstStyle/>
        <a:p>
          <a:endParaRPr lang="en-US"/>
        </a:p>
      </dgm:t>
    </dgm:pt>
    <dgm:pt modelId="{C00B33F4-9D60-074B-8CDA-5143C5C0FAB8}" type="sibTrans" cxnId="{000590D8-DC32-2F42-9CB7-8529408AAA44}">
      <dgm:prSet/>
      <dgm:spPr/>
      <dgm:t>
        <a:bodyPr/>
        <a:lstStyle/>
        <a:p>
          <a:endParaRPr lang="en-US"/>
        </a:p>
      </dgm:t>
    </dgm:pt>
    <dgm:pt modelId="{C4C87C7A-F791-BC41-9063-957FD5D77001}" type="pres">
      <dgm:prSet presAssocID="{78F5B7DE-D735-3A47-83CD-BE8F1C149D0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479388B-3FE4-FB42-A531-909A52B62BC4}" type="pres">
      <dgm:prSet presAssocID="{30F843F1-5F1F-504B-8195-5BCBAA15D236}" presName="gear1" presStyleLbl="node1" presStyleIdx="0" presStyleCnt="3" custScaleX="12236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B14778-AAE3-5646-935F-317C43CE86C0}" type="pres">
      <dgm:prSet presAssocID="{30F843F1-5F1F-504B-8195-5BCBAA15D236}" presName="gear1srcNode" presStyleLbl="node1" presStyleIdx="0" presStyleCnt="3"/>
      <dgm:spPr/>
      <dgm:t>
        <a:bodyPr/>
        <a:lstStyle/>
        <a:p>
          <a:endParaRPr lang="pt-BR"/>
        </a:p>
      </dgm:t>
    </dgm:pt>
    <dgm:pt modelId="{5EE4ADBA-14F6-0B49-8445-BECF9B11A0E9}" type="pres">
      <dgm:prSet presAssocID="{30F843F1-5F1F-504B-8195-5BCBAA15D236}" presName="gear1dstNode" presStyleLbl="node1" presStyleIdx="0" presStyleCnt="3"/>
      <dgm:spPr/>
      <dgm:t>
        <a:bodyPr/>
        <a:lstStyle/>
        <a:p>
          <a:endParaRPr lang="pt-BR"/>
        </a:p>
      </dgm:t>
    </dgm:pt>
    <dgm:pt modelId="{FBA7EEA6-8467-5B4A-8B49-5FA1D09101C5}" type="pres">
      <dgm:prSet presAssocID="{82820611-7BFA-C747-897A-19A6C853E7C8}" presName="gear2" presStyleLbl="node1" presStyleIdx="1" presStyleCnt="3" custScaleX="122831" custLinFactNeighborX="-12048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B6D859-3D03-D14E-B618-F66E7D91B7A6}" type="pres">
      <dgm:prSet presAssocID="{82820611-7BFA-C747-897A-19A6C853E7C8}" presName="gear2srcNode" presStyleLbl="node1" presStyleIdx="1" presStyleCnt="3"/>
      <dgm:spPr/>
      <dgm:t>
        <a:bodyPr/>
        <a:lstStyle/>
        <a:p>
          <a:endParaRPr lang="pt-BR"/>
        </a:p>
      </dgm:t>
    </dgm:pt>
    <dgm:pt modelId="{E801DE80-B252-494D-8681-567D92A36E47}" type="pres">
      <dgm:prSet presAssocID="{82820611-7BFA-C747-897A-19A6C853E7C8}" presName="gear2dstNode" presStyleLbl="node1" presStyleIdx="1" presStyleCnt="3"/>
      <dgm:spPr/>
      <dgm:t>
        <a:bodyPr/>
        <a:lstStyle/>
        <a:p>
          <a:endParaRPr lang="pt-BR"/>
        </a:p>
      </dgm:t>
    </dgm:pt>
    <dgm:pt modelId="{71C7C842-5649-424A-B8E7-D8B5F2D98126}" type="pres">
      <dgm:prSet presAssocID="{3D063DF2-ECBA-194E-9455-FC03464EE82F}" presName="gear3" presStyleLbl="node1" presStyleIdx="2" presStyleCnt="3" custScaleX="107309" custScaleY="96573" custLinFactNeighborX="8091" custLinFactNeighborY="-6261"/>
      <dgm:spPr/>
      <dgm:t>
        <a:bodyPr/>
        <a:lstStyle/>
        <a:p>
          <a:endParaRPr lang="en-US"/>
        </a:p>
      </dgm:t>
    </dgm:pt>
    <dgm:pt modelId="{FCCD8F87-2F83-1942-88D0-51EFD5E124AE}" type="pres">
      <dgm:prSet presAssocID="{3D063DF2-ECBA-194E-9455-FC03464EE82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3FEF6-D629-B047-A730-B9883D7F8D62}" type="pres">
      <dgm:prSet presAssocID="{3D063DF2-ECBA-194E-9455-FC03464EE82F}" presName="gear3srcNode" presStyleLbl="node1" presStyleIdx="2" presStyleCnt="3"/>
      <dgm:spPr/>
      <dgm:t>
        <a:bodyPr/>
        <a:lstStyle/>
        <a:p>
          <a:endParaRPr lang="pt-BR"/>
        </a:p>
      </dgm:t>
    </dgm:pt>
    <dgm:pt modelId="{FE04C763-093E-E648-B82C-AA0D55845362}" type="pres">
      <dgm:prSet presAssocID="{3D063DF2-ECBA-194E-9455-FC03464EE82F}" presName="gear3dstNode" presStyleLbl="node1" presStyleIdx="2" presStyleCnt="3"/>
      <dgm:spPr/>
      <dgm:t>
        <a:bodyPr/>
        <a:lstStyle/>
        <a:p>
          <a:endParaRPr lang="pt-BR"/>
        </a:p>
      </dgm:t>
    </dgm:pt>
    <dgm:pt modelId="{1E7357DF-D341-4B47-8314-5E28FBDC6139}" type="pres">
      <dgm:prSet presAssocID="{031A6BBD-35B9-204B-822F-66B1199EF534}" presName="connector1" presStyleLbl="sibTrans2D1" presStyleIdx="0" presStyleCnt="3"/>
      <dgm:spPr/>
      <dgm:t>
        <a:bodyPr/>
        <a:lstStyle/>
        <a:p>
          <a:endParaRPr lang="pt-BR"/>
        </a:p>
      </dgm:t>
    </dgm:pt>
    <dgm:pt modelId="{A4E4069D-5BC9-6F43-BD6C-386E3F52ACAD}" type="pres">
      <dgm:prSet presAssocID="{0F64548F-1C81-A54C-B1F9-A8D4408D9AE9}" presName="connector2" presStyleLbl="sibTrans2D1" presStyleIdx="1" presStyleCnt="3" custScaleX="132554"/>
      <dgm:spPr/>
      <dgm:t>
        <a:bodyPr/>
        <a:lstStyle/>
        <a:p>
          <a:endParaRPr lang="pt-BR"/>
        </a:p>
      </dgm:t>
    </dgm:pt>
    <dgm:pt modelId="{84013C36-8596-354E-82F1-1418327D86E1}" type="pres">
      <dgm:prSet presAssocID="{C00B33F4-9D60-074B-8CDA-5143C5C0FAB8}" presName="connector3" presStyleLbl="sibTrans2D1" presStyleIdx="2" presStyleCnt="3" custScaleX="99393" custScaleY="110786"/>
      <dgm:spPr/>
      <dgm:t>
        <a:bodyPr/>
        <a:lstStyle/>
        <a:p>
          <a:endParaRPr lang="pt-BR"/>
        </a:p>
      </dgm:t>
    </dgm:pt>
  </dgm:ptLst>
  <dgm:cxnLst>
    <dgm:cxn modelId="{DB7F343D-4BBA-4BB3-BA00-AA2B8563534F}" type="presOf" srcId="{30F843F1-5F1F-504B-8195-5BCBAA15D236}" destId="{B479388B-3FE4-FB42-A531-909A52B62BC4}" srcOrd="0" destOrd="0" presId="urn:microsoft.com/office/officeart/2005/8/layout/gear1"/>
    <dgm:cxn modelId="{AAA1F430-3B39-49C3-B172-45C4FBB5DE16}" type="presOf" srcId="{031A6BBD-35B9-204B-822F-66B1199EF534}" destId="{1E7357DF-D341-4B47-8314-5E28FBDC6139}" srcOrd="0" destOrd="0" presId="urn:microsoft.com/office/officeart/2005/8/layout/gear1"/>
    <dgm:cxn modelId="{00D74EF9-2CC6-45A6-8759-02415D7CD0D4}" type="presOf" srcId="{30F843F1-5F1F-504B-8195-5BCBAA15D236}" destId="{5EE4ADBA-14F6-0B49-8445-BECF9B11A0E9}" srcOrd="2" destOrd="0" presId="urn:microsoft.com/office/officeart/2005/8/layout/gear1"/>
    <dgm:cxn modelId="{06C4E77A-B244-4CBB-96BC-E106E714EADD}" type="presOf" srcId="{82820611-7BFA-C747-897A-19A6C853E7C8}" destId="{FBA7EEA6-8467-5B4A-8B49-5FA1D09101C5}" srcOrd="0" destOrd="0" presId="urn:microsoft.com/office/officeart/2005/8/layout/gear1"/>
    <dgm:cxn modelId="{5A2F0E64-0354-4137-9F1C-5A9E4954F1EB}" type="presOf" srcId="{C00B33F4-9D60-074B-8CDA-5143C5C0FAB8}" destId="{84013C36-8596-354E-82F1-1418327D86E1}" srcOrd="0" destOrd="0" presId="urn:microsoft.com/office/officeart/2005/8/layout/gear1"/>
    <dgm:cxn modelId="{9BD63CDA-BB1F-4474-8DA0-FCC2C4647970}" type="presOf" srcId="{3D063DF2-ECBA-194E-9455-FC03464EE82F}" destId="{71C7C842-5649-424A-B8E7-D8B5F2D98126}" srcOrd="0" destOrd="0" presId="urn:microsoft.com/office/officeart/2005/8/layout/gear1"/>
    <dgm:cxn modelId="{B4DB8D33-CBF0-E448-AEA5-DCCF6E418E7B}" srcId="{78F5B7DE-D735-3A47-83CD-BE8F1C149D04}" destId="{82820611-7BFA-C747-897A-19A6C853E7C8}" srcOrd="1" destOrd="0" parTransId="{E007FE9A-2FFD-F546-BB0C-00ACBA3945F8}" sibTransId="{0F64548F-1C81-A54C-B1F9-A8D4408D9AE9}"/>
    <dgm:cxn modelId="{B9D3BC83-42DB-450D-ACF6-7B14B7686ADC}" type="presOf" srcId="{82820611-7BFA-C747-897A-19A6C853E7C8}" destId="{59B6D859-3D03-D14E-B618-F66E7D91B7A6}" srcOrd="1" destOrd="0" presId="urn:microsoft.com/office/officeart/2005/8/layout/gear1"/>
    <dgm:cxn modelId="{2C060109-AEB1-4D89-8D1C-2200F8206F93}" type="presOf" srcId="{3D063DF2-ECBA-194E-9455-FC03464EE82F}" destId="{FE04C763-093E-E648-B82C-AA0D55845362}" srcOrd="3" destOrd="0" presId="urn:microsoft.com/office/officeart/2005/8/layout/gear1"/>
    <dgm:cxn modelId="{5964CDE8-7CE4-418E-8DD5-65D07B52F4BA}" type="presOf" srcId="{3D063DF2-ECBA-194E-9455-FC03464EE82F}" destId="{FCCD8F87-2F83-1942-88D0-51EFD5E124AE}" srcOrd="1" destOrd="0" presId="urn:microsoft.com/office/officeart/2005/8/layout/gear1"/>
    <dgm:cxn modelId="{99A2850A-8CAD-415C-B926-8C4EE5E505DA}" type="presOf" srcId="{3D063DF2-ECBA-194E-9455-FC03464EE82F}" destId="{E673FEF6-D629-B047-A730-B9883D7F8D62}" srcOrd="2" destOrd="0" presId="urn:microsoft.com/office/officeart/2005/8/layout/gear1"/>
    <dgm:cxn modelId="{BF2B7113-427A-EE4A-B9FA-FFD7696CA81D}" srcId="{78F5B7DE-D735-3A47-83CD-BE8F1C149D04}" destId="{30F843F1-5F1F-504B-8195-5BCBAA15D236}" srcOrd="0" destOrd="0" parTransId="{5FE960FA-30A8-8F47-B4AA-EC5373DA1FEB}" sibTransId="{031A6BBD-35B9-204B-822F-66B1199EF534}"/>
    <dgm:cxn modelId="{F37A93EB-7636-4475-8CFA-FBE4E334573C}" type="presOf" srcId="{82820611-7BFA-C747-897A-19A6C853E7C8}" destId="{E801DE80-B252-494D-8681-567D92A36E47}" srcOrd="2" destOrd="0" presId="urn:microsoft.com/office/officeart/2005/8/layout/gear1"/>
    <dgm:cxn modelId="{000590D8-DC32-2F42-9CB7-8529408AAA44}" srcId="{78F5B7DE-D735-3A47-83CD-BE8F1C149D04}" destId="{3D063DF2-ECBA-194E-9455-FC03464EE82F}" srcOrd="2" destOrd="0" parTransId="{FDD383D6-D465-4145-A369-317B569A0EE9}" sibTransId="{C00B33F4-9D60-074B-8CDA-5143C5C0FAB8}"/>
    <dgm:cxn modelId="{485E05A2-14C3-4311-9A07-92BB0844AFF1}" type="presOf" srcId="{30F843F1-5F1F-504B-8195-5BCBAA15D236}" destId="{5AB14778-AAE3-5646-935F-317C43CE86C0}" srcOrd="1" destOrd="0" presId="urn:microsoft.com/office/officeart/2005/8/layout/gear1"/>
    <dgm:cxn modelId="{65B64989-3CCD-4ACC-9691-A3CBAECC7DF7}" type="presOf" srcId="{78F5B7DE-D735-3A47-83CD-BE8F1C149D04}" destId="{C4C87C7A-F791-BC41-9063-957FD5D77001}" srcOrd="0" destOrd="0" presId="urn:microsoft.com/office/officeart/2005/8/layout/gear1"/>
    <dgm:cxn modelId="{0D299B4C-9999-444C-91E7-AB0349C32C05}" type="presOf" srcId="{0F64548F-1C81-A54C-B1F9-A8D4408D9AE9}" destId="{A4E4069D-5BC9-6F43-BD6C-386E3F52ACAD}" srcOrd="0" destOrd="0" presId="urn:microsoft.com/office/officeart/2005/8/layout/gear1"/>
    <dgm:cxn modelId="{A5572EAE-80C2-40D0-856F-42A3CBF9CF7C}" type="presParOf" srcId="{C4C87C7A-F791-BC41-9063-957FD5D77001}" destId="{B479388B-3FE4-FB42-A531-909A52B62BC4}" srcOrd="0" destOrd="0" presId="urn:microsoft.com/office/officeart/2005/8/layout/gear1"/>
    <dgm:cxn modelId="{827D55C9-39E8-4AC6-A6B0-574020954A90}" type="presParOf" srcId="{C4C87C7A-F791-BC41-9063-957FD5D77001}" destId="{5AB14778-AAE3-5646-935F-317C43CE86C0}" srcOrd="1" destOrd="0" presId="urn:microsoft.com/office/officeart/2005/8/layout/gear1"/>
    <dgm:cxn modelId="{45278ED8-1118-43A4-8E9C-A4D790BB7064}" type="presParOf" srcId="{C4C87C7A-F791-BC41-9063-957FD5D77001}" destId="{5EE4ADBA-14F6-0B49-8445-BECF9B11A0E9}" srcOrd="2" destOrd="0" presId="urn:microsoft.com/office/officeart/2005/8/layout/gear1"/>
    <dgm:cxn modelId="{633F0DAB-4A84-4185-B468-0009D2900E3C}" type="presParOf" srcId="{C4C87C7A-F791-BC41-9063-957FD5D77001}" destId="{FBA7EEA6-8467-5B4A-8B49-5FA1D09101C5}" srcOrd="3" destOrd="0" presId="urn:microsoft.com/office/officeart/2005/8/layout/gear1"/>
    <dgm:cxn modelId="{24C8C126-CF0E-425B-9695-C36A490CE123}" type="presParOf" srcId="{C4C87C7A-F791-BC41-9063-957FD5D77001}" destId="{59B6D859-3D03-D14E-B618-F66E7D91B7A6}" srcOrd="4" destOrd="0" presId="urn:microsoft.com/office/officeart/2005/8/layout/gear1"/>
    <dgm:cxn modelId="{28920905-B850-4D29-A29D-7554E793C196}" type="presParOf" srcId="{C4C87C7A-F791-BC41-9063-957FD5D77001}" destId="{E801DE80-B252-494D-8681-567D92A36E47}" srcOrd="5" destOrd="0" presId="urn:microsoft.com/office/officeart/2005/8/layout/gear1"/>
    <dgm:cxn modelId="{174EE71D-2388-4598-BB0A-FA727CF176D8}" type="presParOf" srcId="{C4C87C7A-F791-BC41-9063-957FD5D77001}" destId="{71C7C842-5649-424A-B8E7-D8B5F2D98126}" srcOrd="6" destOrd="0" presId="urn:microsoft.com/office/officeart/2005/8/layout/gear1"/>
    <dgm:cxn modelId="{6C01EA02-7085-42C9-9BE8-5AE1544A239F}" type="presParOf" srcId="{C4C87C7A-F791-BC41-9063-957FD5D77001}" destId="{FCCD8F87-2F83-1942-88D0-51EFD5E124AE}" srcOrd="7" destOrd="0" presId="urn:microsoft.com/office/officeart/2005/8/layout/gear1"/>
    <dgm:cxn modelId="{122F4145-6C1B-407A-89EF-E2FF81670065}" type="presParOf" srcId="{C4C87C7A-F791-BC41-9063-957FD5D77001}" destId="{E673FEF6-D629-B047-A730-B9883D7F8D62}" srcOrd="8" destOrd="0" presId="urn:microsoft.com/office/officeart/2005/8/layout/gear1"/>
    <dgm:cxn modelId="{12B28B37-F937-49C1-AE67-9C1CC06953D0}" type="presParOf" srcId="{C4C87C7A-F791-BC41-9063-957FD5D77001}" destId="{FE04C763-093E-E648-B82C-AA0D55845362}" srcOrd="9" destOrd="0" presId="urn:microsoft.com/office/officeart/2005/8/layout/gear1"/>
    <dgm:cxn modelId="{1A791ECD-FA2B-4760-B927-39E8D3D5DE26}" type="presParOf" srcId="{C4C87C7A-F791-BC41-9063-957FD5D77001}" destId="{1E7357DF-D341-4B47-8314-5E28FBDC6139}" srcOrd="10" destOrd="0" presId="urn:microsoft.com/office/officeart/2005/8/layout/gear1"/>
    <dgm:cxn modelId="{325E8A82-6486-4270-912C-3F1D638B4F85}" type="presParOf" srcId="{C4C87C7A-F791-BC41-9063-957FD5D77001}" destId="{A4E4069D-5BC9-6F43-BD6C-386E3F52ACAD}" srcOrd="11" destOrd="0" presId="urn:microsoft.com/office/officeart/2005/8/layout/gear1"/>
    <dgm:cxn modelId="{A90C0368-458A-49E6-9F3C-FB51BAC8B52E}" type="presParOf" srcId="{C4C87C7A-F791-BC41-9063-957FD5D77001}" destId="{84013C36-8596-354E-82F1-1418327D86E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72D874-9268-224F-BDC8-AC6D4C51CE84}" type="doc">
      <dgm:prSet loTypeId="urn:microsoft.com/office/officeart/2005/8/layout/h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8F7A-F36A-344E-9024-A380266128B3}">
      <dgm:prSet phldrT="[Text]"/>
      <dgm:spPr/>
      <dgm:t>
        <a:bodyPr/>
        <a:lstStyle/>
        <a:p>
          <a:r>
            <a:rPr lang="en-US" dirty="0" err="1" smtClean="0"/>
            <a:t>Escalas</a:t>
          </a:r>
          <a:r>
            <a:rPr lang="en-US" dirty="0" smtClean="0"/>
            <a:t> </a:t>
          </a:r>
          <a:r>
            <a:rPr lang="en-US" dirty="0" err="1" smtClean="0"/>
            <a:t>Neurológicas</a:t>
          </a:r>
          <a:endParaRPr lang="en-US" dirty="0" smtClean="0"/>
        </a:p>
      </dgm:t>
    </dgm:pt>
    <dgm:pt modelId="{C01A3090-F33B-904C-9956-6F23C3F99856}" type="parTrans" cxnId="{D14590CF-8E9F-EE4F-9B71-3B5A8E47B115}">
      <dgm:prSet/>
      <dgm:spPr/>
      <dgm:t>
        <a:bodyPr/>
        <a:lstStyle/>
        <a:p>
          <a:endParaRPr lang="en-US"/>
        </a:p>
      </dgm:t>
    </dgm:pt>
    <dgm:pt modelId="{C1213D2F-FABC-2448-BA48-8102CF658B77}" type="sibTrans" cxnId="{D14590CF-8E9F-EE4F-9B71-3B5A8E47B115}">
      <dgm:prSet/>
      <dgm:spPr/>
      <dgm:t>
        <a:bodyPr/>
        <a:lstStyle/>
        <a:p>
          <a:endParaRPr lang="en-US"/>
        </a:p>
      </dgm:t>
    </dgm:pt>
    <dgm:pt modelId="{635FD996-643F-104A-9183-E7558F38BE41}">
      <dgm:prSet phldrT="[Text]"/>
      <dgm:spPr/>
      <dgm:t>
        <a:bodyPr/>
        <a:lstStyle/>
        <a:p>
          <a:r>
            <a:rPr lang="en-US" dirty="0" smtClean="0"/>
            <a:t>IPEC</a:t>
          </a:r>
          <a:endParaRPr lang="en-US" dirty="0"/>
        </a:p>
      </dgm:t>
    </dgm:pt>
    <dgm:pt modelId="{2B62C72A-AFFB-3D47-A39B-E4A8C1EBA6E6}" type="parTrans" cxnId="{C59755A1-342D-8142-9271-5649B17A5440}">
      <dgm:prSet/>
      <dgm:spPr/>
      <dgm:t>
        <a:bodyPr/>
        <a:lstStyle/>
        <a:p>
          <a:endParaRPr lang="en-US"/>
        </a:p>
      </dgm:t>
    </dgm:pt>
    <dgm:pt modelId="{AC3C7D9D-C2FC-2148-93AA-6A11B63C7E41}" type="sibTrans" cxnId="{C59755A1-342D-8142-9271-5649B17A5440}">
      <dgm:prSet/>
      <dgm:spPr/>
      <dgm:t>
        <a:bodyPr/>
        <a:lstStyle/>
        <a:p>
          <a:endParaRPr lang="en-US"/>
        </a:p>
      </dgm:t>
    </dgm:pt>
    <dgm:pt modelId="{95E88FA3-3B9F-9E4F-9159-F0BBC5A38A12}">
      <dgm:prSet phldrT="[Text]"/>
      <dgm:spPr/>
      <dgm:t>
        <a:bodyPr/>
        <a:lstStyle/>
        <a:p>
          <a:r>
            <a:rPr lang="en-US" dirty="0" smtClean="0"/>
            <a:t>OSAME</a:t>
          </a:r>
          <a:endParaRPr lang="en-US" dirty="0"/>
        </a:p>
      </dgm:t>
    </dgm:pt>
    <dgm:pt modelId="{C2A71076-589B-9648-83D0-C46A3F613AC7}" type="parTrans" cxnId="{F0B2A38E-7B85-514F-928F-79C24B73C53E}">
      <dgm:prSet/>
      <dgm:spPr/>
      <dgm:t>
        <a:bodyPr/>
        <a:lstStyle/>
        <a:p>
          <a:endParaRPr lang="en-US"/>
        </a:p>
      </dgm:t>
    </dgm:pt>
    <dgm:pt modelId="{1FE56695-36BF-5F4E-B3F9-429CD9DAD933}" type="sibTrans" cxnId="{F0B2A38E-7B85-514F-928F-79C24B73C53E}">
      <dgm:prSet/>
      <dgm:spPr/>
      <dgm:t>
        <a:bodyPr/>
        <a:lstStyle/>
        <a:p>
          <a:endParaRPr lang="en-US"/>
        </a:p>
      </dgm:t>
    </dgm:pt>
    <dgm:pt modelId="{36AD66FC-B223-CD4D-97D4-61D1507DA9F2}">
      <dgm:prSet phldrT="[Text]"/>
      <dgm:spPr/>
      <dgm:t>
        <a:bodyPr/>
        <a:lstStyle/>
        <a:p>
          <a:r>
            <a:rPr lang="en-US" dirty="0" smtClean="0"/>
            <a:t>Testes </a:t>
          </a:r>
          <a:r>
            <a:rPr lang="en-US" dirty="0" err="1" smtClean="0"/>
            <a:t>Laboratoriais</a:t>
          </a:r>
          <a:r>
            <a:rPr lang="en-US" dirty="0" smtClean="0"/>
            <a:t> </a:t>
          </a:r>
          <a:endParaRPr lang="en-US" dirty="0"/>
        </a:p>
      </dgm:t>
    </dgm:pt>
    <dgm:pt modelId="{52C3ADEC-C3CD-E247-8452-A99D90B16971}" type="parTrans" cxnId="{858FC7FA-0436-B849-959C-32E1F16A9305}">
      <dgm:prSet/>
      <dgm:spPr/>
      <dgm:t>
        <a:bodyPr/>
        <a:lstStyle/>
        <a:p>
          <a:endParaRPr lang="en-US"/>
        </a:p>
      </dgm:t>
    </dgm:pt>
    <dgm:pt modelId="{E0B1D3E2-1DE6-BE49-81C7-73A63537D2B5}" type="sibTrans" cxnId="{858FC7FA-0436-B849-959C-32E1F16A9305}">
      <dgm:prSet/>
      <dgm:spPr/>
      <dgm:t>
        <a:bodyPr/>
        <a:lstStyle/>
        <a:p>
          <a:endParaRPr lang="en-US"/>
        </a:p>
      </dgm:t>
    </dgm:pt>
    <dgm:pt modelId="{A7F96D14-A285-FF42-8FF0-33EDA20027BB}">
      <dgm:prSet phldrT="[Text]"/>
      <dgm:spPr/>
      <dgm:t>
        <a:bodyPr/>
        <a:lstStyle/>
        <a:p>
          <a:r>
            <a:rPr lang="en-US" dirty="0" smtClean="0"/>
            <a:t>PVL</a:t>
          </a:r>
          <a:endParaRPr lang="en-US" dirty="0"/>
        </a:p>
      </dgm:t>
    </dgm:pt>
    <dgm:pt modelId="{F24901D4-3C1F-7F43-AB60-71E81AAE1AF6}" type="parTrans" cxnId="{612240AD-2F0E-A14C-94DC-2A910F088FD9}">
      <dgm:prSet/>
      <dgm:spPr/>
      <dgm:t>
        <a:bodyPr/>
        <a:lstStyle/>
        <a:p>
          <a:endParaRPr lang="en-US"/>
        </a:p>
      </dgm:t>
    </dgm:pt>
    <dgm:pt modelId="{49A30923-04FB-3040-AB11-E89C2DF44475}" type="sibTrans" cxnId="{612240AD-2F0E-A14C-94DC-2A910F088FD9}">
      <dgm:prSet/>
      <dgm:spPr/>
      <dgm:t>
        <a:bodyPr/>
        <a:lstStyle/>
        <a:p>
          <a:endParaRPr lang="en-US"/>
        </a:p>
      </dgm:t>
    </dgm:pt>
    <dgm:pt modelId="{CB9B1BC8-4B60-8F47-BF73-011905156013}">
      <dgm:prSet phldrT="[Text]"/>
      <dgm:spPr/>
      <dgm:t>
        <a:bodyPr/>
        <a:lstStyle/>
        <a:p>
          <a:r>
            <a:rPr lang="en-US" dirty="0" smtClean="0"/>
            <a:t>LPA</a:t>
          </a:r>
          <a:endParaRPr lang="en-US" dirty="0"/>
        </a:p>
      </dgm:t>
    </dgm:pt>
    <dgm:pt modelId="{E47B3324-2E70-3744-83D6-F2055942F613}" type="parTrans" cxnId="{655CC2CA-C8BF-4E48-96CD-AC968DCC9753}">
      <dgm:prSet/>
      <dgm:spPr/>
      <dgm:t>
        <a:bodyPr/>
        <a:lstStyle/>
        <a:p>
          <a:endParaRPr lang="en-US"/>
        </a:p>
      </dgm:t>
    </dgm:pt>
    <dgm:pt modelId="{2CF7AC6E-5EA3-DA40-A469-C490F742F76E}" type="sibTrans" cxnId="{655CC2CA-C8BF-4E48-96CD-AC968DCC9753}">
      <dgm:prSet/>
      <dgm:spPr/>
      <dgm:t>
        <a:bodyPr/>
        <a:lstStyle/>
        <a:p>
          <a:endParaRPr lang="en-US"/>
        </a:p>
      </dgm:t>
    </dgm:pt>
    <dgm:pt modelId="{BC27B15F-F8ED-E847-ADAE-0F5F5E1D634C}">
      <dgm:prSet phldrT="[Text]"/>
      <dgm:spPr/>
      <dgm:t>
        <a:bodyPr/>
        <a:lstStyle/>
        <a:p>
          <a:r>
            <a:rPr lang="en-US" dirty="0" err="1" smtClean="0"/>
            <a:t>Polimorfismos</a:t>
          </a:r>
          <a:r>
            <a:rPr lang="en-US" dirty="0" smtClean="0"/>
            <a:t> </a:t>
          </a:r>
          <a:r>
            <a:rPr lang="en-US" dirty="0" err="1" smtClean="0"/>
            <a:t>Genéticos</a:t>
          </a:r>
          <a:endParaRPr lang="en-US" dirty="0"/>
        </a:p>
      </dgm:t>
    </dgm:pt>
    <dgm:pt modelId="{077A59F8-5420-524F-A1F6-32FB79E9D3CC}" type="parTrans" cxnId="{5954531A-8EED-6044-815D-8CDF48BC7F10}">
      <dgm:prSet/>
      <dgm:spPr/>
      <dgm:t>
        <a:bodyPr/>
        <a:lstStyle/>
        <a:p>
          <a:endParaRPr lang="en-US"/>
        </a:p>
      </dgm:t>
    </dgm:pt>
    <dgm:pt modelId="{1BB484B0-043A-844D-8052-F42A6BF088C2}" type="sibTrans" cxnId="{5954531A-8EED-6044-815D-8CDF48BC7F10}">
      <dgm:prSet/>
      <dgm:spPr/>
      <dgm:t>
        <a:bodyPr/>
        <a:lstStyle/>
        <a:p>
          <a:endParaRPr lang="en-US"/>
        </a:p>
      </dgm:t>
    </dgm:pt>
    <dgm:pt modelId="{397524A5-BDB3-C54A-A925-5525C34FDFB9}">
      <dgm:prSet phldrT="[Text]"/>
      <dgm:spPr/>
      <dgm:t>
        <a:bodyPr/>
        <a:lstStyle/>
        <a:p>
          <a:r>
            <a:rPr lang="en-US" dirty="0" smtClean="0"/>
            <a:t>IFN Lambda 4</a:t>
          </a:r>
          <a:endParaRPr lang="en-US" dirty="0"/>
        </a:p>
      </dgm:t>
    </dgm:pt>
    <dgm:pt modelId="{666B0AA4-2F58-CB4D-B812-9B231D6F5DFB}" type="parTrans" cxnId="{4C0DFAA3-ECD5-1247-BA1B-BDD9988F8AA1}">
      <dgm:prSet/>
      <dgm:spPr/>
      <dgm:t>
        <a:bodyPr/>
        <a:lstStyle/>
        <a:p>
          <a:endParaRPr lang="en-US"/>
        </a:p>
      </dgm:t>
    </dgm:pt>
    <dgm:pt modelId="{5D216009-E58F-504D-86D8-CD4F4E1088FF}" type="sibTrans" cxnId="{4C0DFAA3-ECD5-1247-BA1B-BDD9988F8AA1}">
      <dgm:prSet/>
      <dgm:spPr/>
      <dgm:t>
        <a:bodyPr/>
        <a:lstStyle/>
        <a:p>
          <a:endParaRPr lang="en-US"/>
        </a:p>
      </dgm:t>
    </dgm:pt>
    <dgm:pt modelId="{B5109C3F-B407-7B40-8989-B38B8E92FE45}">
      <dgm:prSet phldrT="[Text]"/>
      <dgm:spPr/>
      <dgm:t>
        <a:bodyPr/>
        <a:lstStyle/>
        <a:p>
          <a:r>
            <a:rPr lang="en-US" dirty="0" smtClean="0"/>
            <a:t>KIR</a:t>
          </a:r>
          <a:endParaRPr lang="en-US" dirty="0"/>
        </a:p>
      </dgm:t>
    </dgm:pt>
    <dgm:pt modelId="{5BE912DB-3956-D440-BA38-ACA46D244D1E}" type="parTrans" cxnId="{9C2D4D89-7A5B-EA40-9C23-E768971D7C30}">
      <dgm:prSet/>
      <dgm:spPr/>
      <dgm:t>
        <a:bodyPr/>
        <a:lstStyle/>
        <a:p>
          <a:endParaRPr lang="en-US"/>
        </a:p>
      </dgm:t>
    </dgm:pt>
    <dgm:pt modelId="{6F02F109-138C-EE4D-B496-49C260617620}" type="sibTrans" cxnId="{9C2D4D89-7A5B-EA40-9C23-E768971D7C30}">
      <dgm:prSet/>
      <dgm:spPr/>
      <dgm:t>
        <a:bodyPr/>
        <a:lstStyle/>
        <a:p>
          <a:endParaRPr lang="en-US"/>
        </a:p>
      </dgm:t>
    </dgm:pt>
    <dgm:pt modelId="{4B48131D-2744-C845-88CA-940B92408120}">
      <dgm:prSet phldrT="[Text]"/>
      <dgm:spPr/>
      <dgm:t>
        <a:bodyPr/>
        <a:lstStyle/>
        <a:p>
          <a:r>
            <a:rPr lang="en-US" dirty="0" smtClean="0"/>
            <a:t>HLA-C</a:t>
          </a:r>
          <a:endParaRPr lang="en-US" dirty="0"/>
        </a:p>
      </dgm:t>
    </dgm:pt>
    <dgm:pt modelId="{8CF18D0E-88F6-824B-B92A-B59FE0A77EF7}" type="parTrans" cxnId="{E51FF752-53EC-664E-B612-964484A1BAF7}">
      <dgm:prSet/>
      <dgm:spPr/>
      <dgm:t>
        <a:bodyPr/>
        <a:lstStyle/>
        <a:p>
          <a:endParaRPr lang="en-US"/>
        </a:p>
      </dgm:t>
    </dgm:pt>
    <dgm:pt modelId="{2FB8824A-F5B5-0541-A044-9B9BEDB58927}" type="sibTrans" cxnId="{E51FF752-53EC-664E-B612-964484A1BAF7}">
      <dgm:prSet/>
      <dgm:spPr/>
      <dgm:t>
        <a:bodyPr/>
        <a:lstStyle/>
        <a:p>
          <a:endParaRPr lang="en-US"/>
        </a:p>
      </dgm:t>
    </dgm:pt>
    <dgm:pt modelId="{8223EA61-7E0E-E34C-B3DA-A728D730C828}" type="pres">
      <dgm:prSet presAssocID="{E972D874-9268-224F-BDC8-AC6D4C51CE8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E4347A-70F0-AF46-A1ED-456B6ABA92E0}" type="pres">
      <dgm:prSet presAssocID="{E972D874-9268-224F-BDC8-AC6D4C51CE84}" presName="tSp" presStyleCnt="0"/>
      <dgm:spPr/>
    </dgm:pt>
    <dgm:pt modelId="{87185A32-D245-194B-B4E3-2477D6523520}" type="pres">
      <dgm:prSet presAssocID="{E972D874-9268-224F-BDC8-AC6D4C51CE84}" presName="bSp" presStyleCnt="0"/>
      <dgm:spPr/>
    </dgm:pt>
    <dgm:pt modelId="{D13C0C6C-9322-BA45-A60C-D767F5EE973E}" type="pres">
      <dgm:prSet presAssocID="{E972D874-9268-224F-BDC8-AC6D4C51CE84}" presName="process" presStyleCnt="0"/>
      <dgm:spPr/>
    </dgm:pt>
    <dgm:pt modelId="{518615D7-7B4F-3F4C-BB9F-531C7F0E282B}" type="pres">
      <dgm:prSet presAssocID="{94A88F7A-F36A-344E-9024-A380266128B3}" presName="composite1" presStyleCnt="0"/>
      <dgm:spPr/>
    </dgm:pt>
    <dgm:pt modelId="{4198C4D8-A88B-9144-8EAB-B0005154E77C}" type="pres">
      <dgm:prSet presAssocID="{94A88F7A-F36A-344E-9024-A380266128B3}" presName="dummyNode1" presStyleLbl="node1" presStyleIdx="0" presStyleCnt="3"/>
      <dgm:spPr/>
    </dgm:pt>
    <dgm:pt modelId="{F1B2AD7B-6917-864E-8302-81D4F81BB6FD}" type="pres">
      <dgm:prSet presAssocID="{94A88F7A-F36A-344E-9024-A380266128B3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678DD4-389D-144B-B30E-8007D38F523B}" type="pres">
      <dgm:prSet presAssocID="{94A88F7A-F36A-344E-9024-A380266128B3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AEFF24-E31B-BA41-B108-7966DF897035}" type="pres">
      <dgm:prSet presAssocID="{94A88F7A-F36A-344E-9024-A380266128B3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2D210-D793-5D4A-9BE1-F2437EB18E9F}" type="pres">
      <dgm:prSet presAssocID="{94A88F7A-F36A-344E-9024-A380266128B3}" presName="connSite1" presStyleCnt="0"/>
      <dgm:spPr/>
    </dgm:pt>
    <dgm:pt modelId="{E05524BE-3F9F-2947-BEFE-DC689A0DA905}" type="pres">
      <dgm:prSet presAssocID="{C1213D2F-FABC-2448-BA48-8102CF658B77}" presName="Name9" presStyleLbl="sibTrans2D1" presStyleIdx="0" presStyleCnt="2"/>
      <dgm:spPr/>
      <dgm:t>
        <a:bodyPr/>
        <a:lstStyle/>
        <a:p>
          <a:endParaRPr lang="en-US"/>
        </a:p>
      </dgm:t>
    </dgm:pt>
    <dgm:pt modelId="{DDAF7636-6002-0C4E-BE2A-BC339B36FA33}" type="pres">
      <dgm:prSet presAssocID="{36AD66FC-B223-CD4D-97D4-61D1507DA9F2}" presName="composite2" presStyleCnt="0"/>
      <dgm:spPr/>
    </dgm:pt>
    <dgm:pt modelId="{32726634-2669-8545-8CFE-43D10C91EDCE}" type="pres">
      <dgm:prSet presAssocID="{36AD66FC-B223-CD4D-97D4-61D1507DA9F2}" presName="dummyNode2" presStyleLbl="node1" presStyleIdx="0" presStyleCnt="3"/>
      <dgm:spPr/>
    </dgm:pt>
    <dgm:pt modelId="{3D3D7909-73F9-C64C-8D2E-BE0662285CF1}" type="pres">
      <dgm:prSet presAssocID="{36AD66FC-B223-CD4D-97D4-61D1507DA9F2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025CD-5D0D-8F4D-B7B7-17CF1FA88037}" type="pres">
      <dgm:prSet presAssocID="{36AD66FC-B223-CD4D-97D4-61D1507DA9F2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D12DBC-F9C1-3947-B9A8-7DC05A307C3A}" type="pres">
      <dgm:prSet presAssocID="{36AD66FC-B223-CD4D-97D4-61D1507DA9F2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5AD6D-4497-784E-A60A-F0FB7CAE51B4}" type="pres">
      <dgm:prSet presAssocID="{36AD66FC-B223-CD4D-97D4-61D1507DA9F2}" presName="connSite2" presStyleCnt="0"/>
      <dgm:spPr/>
    </dgm:pt>
    <dgm:pt modelId="{61A9EC33-B240-384D-93A5-30FC9592ED28}" type="pres">
      <dgm:prSet presAssocID="{E0B1D3E2-1DE6-BE49-81C7-73A63537D2B5}" presName="Name18" presStyleLbl="sibTrans2D1" presStyleIdx="1" presStyleCnt="2"/>
      <dgm:spPr/>
      <dgm:t>
        <a:bodyPr/>
        <a:lstStyle/>
        <a:p>
          <a:endParaRPr lang="en-US"/>
        </a:p>
      </dgm:t>
    </dgm:pt>
    <dgm:pt modelId="{9CBFD69E-A694-C049-A67E-E9BD1265C8FC}" type="pres">
      <dgm:prSet presAssocID="{BC27B15F-F8ED-E847-ADAE-0F5F5E1D634C}" presName="composite1" presStyleCnt="0"/>
      <dgm:spPr/>
    </dgm:pt>
    <dgm:pt modelId="{021C9D25-41D2-8744-A8FD-D2C7EA284B4A}" type="pres">
      <dgm:prSet presAssocID="{BC27B15F-F8ED-E847-ADAE-0F5F5E1D634C}" presName="dummyNode1" presStyleLbl="node1" presStyleIdx="1" presStyleCnt="3"/>
      <dgm:spPr/>
    </dgm:pt>
    <dgm:pt modelId="{8EE4A8B8-4C8A-C94F-9A95-58EE7C4BF96D}" type="pres">
      <dgm:prSet presAssocID="{BC27B15F-F8ED-E847-ADAE-0F5F5E1D634C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DEC94-EE9E-224A-A148-B9A166825F4F}" type="pres">
      <dgm:prSet presAssocID="{BC27B15F-F8ED-E847-ADAE-0F5F5E1D634C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5DE6E-F6F8-3742-AAE2-4969A267EBF5}" type="pres">
      <dgm:prSet presAssocID="{BC27B15F-F8ED-E847-ADAE-0F5F5E1D634C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97E8DB-32F9-C548-B7E6-F853C1315F6A}" type="pres">
      <dgm:prSet presAssocID="{BC27B15F-F8ED-E847-ADAE-0F5F5E1D634C}" presName="connSite1" presStyleCnt="0"/>
      <dgm:spPr/>
    </dgm:pt>
  </dgm:ptLst>
  <dgm:cxnLst>
    <dgm:cxn modelId="{4C0DFAA3-ECD5-1247-BA1B-BDD9988F8AA1}" srcId="{BC27B15F-F8ED-E847-ADAE-0F5F5E1D634C}" destId="{397524A5-BDB3-C54A-A925-5525C34FDFB9}" srcOrd="0" destOrd="0" parTransId="{666B0AA4-2F58-CB4D-B812-9B231D6F5DFB}" sibTransId="{5D216009-E58F-504D-86D8-CD4F4E1088FF}"/>
    <dgm:cxn modelId="{E19C8C25-2963-A242-A926-9991E0F08408}" type="presOf" srcId="{94A88F7A-F36A-344E-9024-A380266128B3}" destId="{0AAEFF24-E31B-BA41-B108-7966DF897035}" srcOrd="0" destOrd="0" presId="urn:microsoft.com/office/officeart/2005/8/layout/hProcess4"/>
    <dgm:cxn modelId="{9C2D4D89-7A5B-EA40-9C23-E768971D7C30}" srcId="{BC27B15F-F8ED-E847-ADAE-0F5F5E1D634C}" destId="{B5109C3F-B407-7B40-8989-B38B8E92FE45}" srcOrd="1" destOrd="0" parTransId="{5BE912DB-3956-D440-BA38-ACA46D244D1E}" sibTransId="{6F02F109-138C-EE4D-B496-49C260617620}"/>
    <dgm:cxn modelId="{165C5C83-F8DE-BB43-A7CB-34409344643E}" type="presOf" srcId="{E972D874-9268-224F-BDC8-AC6D4C51CE84}" destId="{8223EA61-7E0E-E34C-B3DA-A728D730C828}" srcOrd="0" destOrd="0" presId="urn:microsoft.com/office/officeart/2005/8/layout/hProcess4"/>
    <dgm:cxn modelId="{466D11CB-7865-9F42-8263-7EE8D6B895E9}" type="presOf" srcId="{BC27B15F-F8ED-E847-ADAE-0F5F5E1D634C}" destId="{3815DE6E-F6F8-3742-AAE2-4969A267EBF5}" srcOrd="0" destOrd="0" presId="urn:microsoft.com/office/officeart/2005/8/layout/hProcess4"/>
    <dgm:cxn modelId="{B0D2122E-2308-134E-B116-2E3385FE63D6}" type="presOf" srcId="{A7F96D14-A285-FF42-8FF0-33EDA20027BB}" destId="{3D3D7909-73F9-C64C-8D2E-BE0662285CF1}" srcOrd="0" destOrd="0" presId="urn:microsoft.com/office/officeart/2005/8/layout/hProcess4"/>
    <dgm:cxn modelId="{5954531A-8EED-6044-815D-8CDF48BC7F10}" srcId="{E972D874-9268-224F-BDC8-AC6D4C51CE84}" destId="{BC27B15F-F8ED-E847-ADAE-0F5F5E1D634C}" srcOrd="2" destOrd="0" parTransId="{077A59F8-5420-524F-A1F6-32FB79E9D3CC}" sibTransId="{1BB484B0-043A-844D-8052-F42A6BF088C2}"/>
    <dgm:cxn modelId="{5AE3A9BD-02A9-2848-9655-6ABB2582073D}" type="presOf" srcId="{CB9B1BC8-4B60-8F47-BF73-011905156013}" destId="{3D3D7909-73F9-C64C-8D2E-BE0662285CF1}" srcOrd="0" destOrd="1" presId="urn:microsoft.com/office/officeart/2005/8/layout/hProcess4"/>
    <dgm:cxn modelId="{203BB1E8-5625-7540-9D8A-564D99BCE2EC}" type="presOf" srcId="{E0B1D3E2-1DE6-BE49-81C7-73A63537D2B5}" destId="{61A9EC33-B240-384D-93A5-30FC9592ED28}" srcOrd="0" destOrd="0" presId="urn:microsoft.com/office/officeart/2005/8/layout/hProcess4"/>
    <dgm:cxn modelId="{A0A2007A-B29F-064D-9453-3C78ED47A32A}" type="presOf" srcId="{4B48131D-2744-C845-88CA-940B92408120}" destId="{8EE4A8B8-4C8A-C94F-9A95-58EE7C4BF96D}" srcOrd="0" destOrd="2" presId="urn:microsoft.com/office/officeart/2005/8/layout/hProcess4"/>
    <dgm:cxn modelId="{E51FF752-53EC-664E-B612-964484A1BAF7}" srcId="{BC27B15F-F8ED-E847-ADAE-0F5F5E1D634C}" destId="{4B48131D-2744-C845-88CA-940B92408120}" srcOrd="2" destOrd="0" parTransId="{8CF18D0E-88F6-824B-B92A-B59FE0A77EF7}" sibTransId="{2FB8824A-F5B5-0541-A044-9B9BEDB58927}"/>
    <dgm:cxn modelId="{D14590CF-8E9F-EE4F-9B71-3B5A8E47B115}" srcId="{E972D874-9268-224F-BDC8-AC6D4C51CE84}" destId="{94A88F7A-F36A-344E-9024-A380266128B3}" srcOrd="0" destOrd="0" parTransId="{C01A3090-F33B-904C-9956-6F23C3F99856}" sibTransId="{C1213D2F-FABC-2448-BA48-8102CF658B77}"/>
    <dgm:cxn modelId="{C59755A1-342D-8142-9271-5649B17A5440}" srcId="{94A88F7A-F36A-344E-9024-A380266128B3}" destId="{635FD996-643F-104A-9183-E7558F38BE41}" srcOrd="0" destOrd="0" parTransId="{2B62C72A-AFFB-3D47-A39B-E4A8C1EBA6E6}" sibTransId="{AC3C7D9D-C2FC-2148-93AA-6A11B63C7E41}"/>
    <dgm:cxn modelId="{849FD020-2EF3-F045-B5BD-FAC0DD761DA3}" type="presOf" srcId="{397524A5-BDB3-C54A-A925-5525C34FDFB9}" destId="{8EE4A8B8-4C8A-C94F-9A95-58EE7C4BF96D}" srcOrd="0" destOrd="0" presId="urn:microsoft.com/office/officeart/2005/8/layout/hProcess4"/>
    <dgm:cxn modelId="{67A1AF07-851A-B841-8D23-79F8371E1DC3}" type="presOf" srcId="{635FD996-643F-104A-9183-E7558F38BE41}" destId="{F1B2AD7B-6917-864E-8302-81D4F81BB6FD}" srcOrd="0" destOrd="0" presId="urn:microsoft.com/office/officeart/2005/8/layout/hProcess4"/>
    <dgm:cxn modelId="{89264E79-67B7-7449-8406-A6FAE925311E}" type="presOf" srcId="{B5109C3F-B407-7B40-8989-B38B8E92FE45}" destId="{8EE4A8B8-4C8A-C94F-9A95-58EE7C4BF96D}" srcOrd="0" destOrd="1" presId="urn:microsoft.com/office/officeart/2005/8/layout/hProcess4"/>
    <dgm:cxn modelId="{AC08691D-0691-F945-A695-63523450210B}" type="presOf" srcId="{CB9B1BC8-4B60-8F47-BF73-011905156013}" destId="{806025CD-5D0D-8F4D-B7B7-17CF1FA88037}" srcOrd="1" destOrd="1" presId="urn:microsoft.com/office/officeart/2005/8/layout/hProcess4"/>
    <dgm:cxn modelId="{655CC2CA-C8BF-4E48-96CD-AC968DCC9753}" srcId="{36AD66FC-B223-CD4D-97D4-61D1507DA9F2}" destId="{CB9B1BC8-4B60-8F47-BF73-011905156013}" srcOrd="1" destOrd="0" parTransId="{E47B3324-2E70-3744-83D6-F2055942F613}" sibTransId="{2CF7AC6E-5EA3-DA40-A469-C490F742F76E}"/>
    <dgm:cxn modelId="{5EC833FC-33A2-7F4E-BBCD-904CDBCECEC4}" type="presOf" srcId="{397524A5-BDB3-C54A-A925-5525C34FDFB9}" destId="{49DDEC94-EE9E-224A-A148-B9A166825F4F}" srcOrd="1" destOrd="0" presId="urn:microsoft.com/office/officeart/2005/8/layout/hProcess4"/>
    <dgm:cxn modelId="{BDA0BB09-3265-374F-8DA7-66623136B0F2}" type="presOf" srcId="{95E88FA3-3B9F-9E4F-9159-F0BBC5A38A12}" destId="{D0678DD4-389D-144B-B30E-8007D38F523B}" srcOrd="1" destOrd="1" presId="urn:microsoft.com/office/officeart/2005/8/layout/hProcess4"/>
    <dgm:cxn modelId="{612240AD-2F0E-A14C-94DC-2A910F088FD9}" srcId="{36AD66FC-B223-CD4D-97D4-61D1507DA9F2}" destId="{A7F96D14-A285-FF42-8FF0-33EDA20027BB}" srcOrd="0" destOrd="0" parTransId="{F24901D4-3C1F-7F43-AB60-71E81AAE1AF6}" sibTransId="{49A30923-04FB-3040-AB11-E89C2DF44475}"/>
    <dgm:cxn modelId="{5E500182-7D30-2B4A-8C92-9B1DA3F4946F}" type="presOf" srcId="{95E88FA3-3B9F-9E4F-9159-F0BBC5A38A12}" destId="{F1B2AD7B-6917-864E-8302-81D4F81BB6FD}" srcOrd="0" destOrd="1" presId="urn:microsoft.com/office/officeart/2005/8/layout/hProcess4"/>
    <dgm:cxn modelId="{E402E378-7DEC-664A-9532-94A38A2FF587}" type="presOf" srcId="{B5109C3F-B407-7B40-8989-B38B8E92FE45}" destId="{49DDEC94-EE9E-224A-A148-B9A166825F4F}" srcOrd="1" destOrd="1" presId="urn:microsoft.com/office/officeart/2005/8/layout/hProcess4"/>
    <dgm:cxn modelId="{F0B2A38E-7B85-514F-928F-79C24B73C53E}" srcId="{94A88F7A-F36A-344E-9024-A380266128B3}" destId="{95E88FA3-3B9F-9E4F-9159-F0BBC5A38A12}" srcOrd="1" destOrd="0" parTransId="{C2A71076-589B-9648-83D0-C46A3F613AC7}" sibTransId="{1FE56695-36BF-5F4E-B3F9-429CD9DAD933}"/>
    <dgm:cxn modelId="{02E88B82-0F63-8E46-897C-6F8BFE5A9FF8}" type="presOf" srcId="{36AD66FC-B223-CD4D-97D4-61D1507DA9F2}" destId="{18D12DBC-F9C1-3947-B9A8-7DC05A307C3A}" srcOrd="0" destOrd="0" presId="urn:microsoft.com/office/officeart/2005/8/layout/hProcess4"/>
    <dgm:cxn modelId="{18E0EB02-CB30-944B-9272-BB52B9AD10EA}" type="presOf" srcId="{4B48131D-2744-C845-88CA-940B92408120}" destId="{49DDEC94-EE9E-224A-A148-B9A166825F4F}" srcOrd="1" destOrd="2" presId="urn:microsoft.com/office/officeart/2005/8/layout/hProcess4"/>
    <dgm:cxn modelId="{1D6A5337-318E-D441-9934-8B173EE5024A}" type="presOf" srcId="{A7F96D14-A285-FF42-8FF0-33EDA20027BB}" destId="{806025CD-5D0D-8F4D-B7B7-17CF1FA88037}" srcOrd="1" destOrd="0" presId="urn:microsoft.com/office/officeart/2005/8/layout/hProcess4"/>
    <dgm:cxn modelId="{858FC7FA-0436-B849-959C-32E1F16A9305}" srcId="{E972D874-9268-224F-BDC8-AC6D4C51CE84}" destId="{36AD66FC-B223-CD4D-97D4-61D1507DA9F2}" srcOrd="1" destOrd="0" parTransId="{52C3ADEC-C3CD-E247-8452-A99D90B16971}" sibTransId="{E0B1D3E2-1DE6-BE49-81C7-73A63537D2B5}"/>
    <dgm:cxn modelId="{9A65F09B-5D58-7F4A-85EF-3A2E67A3F2F8}" type="presOf" srcId="{635FD996-643F-104A-9183-E7558F38BE41}" destId="{D0678DD4-389D-144B-B30E-8007D38F523B}" srcOrd="1" destOrd="0" presId="urn:microsoft.com/office/officeart/2005/8/layout/hProcess4"/>
    <dgm:cxn modelId="{E5E863C9-559B-2846-930E-34EE3BB1A9CF}" type="presOf" srcId="{C1213D2F-FABC-2448-BA48-8102CF658B77}" destId="{E05524BE-3F9F-2947-BEFE-DC689A0DA905}" srcOrd="0" destOrd="0" presId="urn:microsoft.com/office/officeart/2005/8/layout/hProcess4"/>
    <dgm:cxn modelId="{96BC4C1F-6836-5D4F-B29E-73B3282CB741}" type="presParOf" srcId="{8223EA61-7E0E-E34C-B3DA-A728D730C828}" destId="{5DE4347A-70F0-AF46-A1ED-456B6ABA92E0}" srcOrd="0" destOrd="0" presId="urn:microsoft.com/office/officeart/2005/8/layout/hProcess4"/>
    <dgm:cxn modelId="{8C265BE5-321A-CB47-8CED-96CD53CEE80D}" type="presParOf" srcId="{8223EA61-7E0E-E34C-B3DA-A728D730C828}" destId="{87185A32-D245-194B-B4E3-2477D6523520}" srcOrd="1" destOrd="0" presId="urn:microsoft.com/office/officeart/2005/8/layout/hProcess4"/>
    <dgm:cxn modelId="{F1E287E8-7E5C-F643-B5E5-63F1A0452BDA}" type="presParOf" srcId="{8223EA61-7E0E-E34C-B3DA-A728D730C828}" destId="{D13C0C6C-9322-BA45-A60C-D767F5EE973E}" srcOrd="2" destOrd="0" presId="urn:microsoft.com/office/officeart/2005/8/layout/hProcess4"/>
    <dgm:cxn modelId="{838CEFA6-DC28-334F-8DB9-65C7A7A89023}" type="presParOf" srcId="{D13C0C6C-9322-BA45-A60C-D767F5EE973E}" destId="{518615D7-7B4F-3F4C-BB9F-531C7F0E282B}" srcOrd="0" destOrd="0" presId="urn:microsoft.com/office/officeart/2005/8/layout/hProcess4"/>
    <dgm:cxn modelId="{E18E92B5-D131-4248-ABC9-9569B0E7ECFC}" type="presParOf" srcId="{518615D7-7B4F-3F4C-BB9F-531C7F0E282B}" destId="{4198C4D8-A88B-9144-8EAB-B0005154E77C}" srcOrd="0" destOrd="0" presId="urn:microsoft.com/office/officeart/2005/8/layout/hProcess4"/>
    <dgm:cxn modelId="{42424E1E-88A8-5B42-A473-8E3E7E07572C}" type="presParOf" srcId="{518615D7-7B4F-3F4C-BB9F-531C7F0E282B}" destId="{F1B2AD7B-6917-864E-8302-81D4F81BB6FD}" srcOrd="1" destOrd="0" presId="urn:microsoft.com/office/officeart/2005/8/layout/hProcess4"/>
    <dgm:cxn modelId="{34DC0387-E081-0649-8E26-4363EA4A7393}" type="presParOf" srcId="{518615D7-7B4F-3F4C-BB9F-531C7F0E282B}" destId="{D0678DD4-389D-144B-B30E-8007D38F523B}" srcOrd="2" destOrd="0" presId="urn:microsoft.com/office/officeart/2005/8/layout/hProcess4"/>
    <dgm:cxn modelId="{EEC9C93F-9EB6-0F49-B2AB-4E75E2DC529C}" type="presParOf" srcId="{518615D7-7B4F-3F4C-BB9F-531C7F0E282B}" destId="{0AAEFF24-E31B-BA41-B108-7966DF897035}" srcOrd="3" destOrd="0" presId="urn:microsoft.com/office/officeart/2005/8/layout/hProcess4"/>
    <dgm:cxn modelId="{34AC2E43-2B78-AA41-A4F5-BFEE47211D01}" type="presParOf" srcId="{518615D7-7B4F-3F4C-BB9F-531C7F0E282B}" destId="{D822D210-D793-5D4A-9BE1-F2437EB18E9F}" srcOrd="4" destOrd="0" presId="urn:microsoft.com/office/officeart/2005/8/layout/hProcess4"/>
    <dgm:cxn modelId="{9849CCF5-7F0C-E54A-94BD-1085B925B4E1}" type="presParOf" srcId="{D13C0C6C-9322-BA45-A60C-D767F5EE973E}" destId="{E05524BE-3F9F-2947-BEFE-DC689A0DA905}" srcOrd="1" destOrd="0" presId="urn:microsoft.com/office/officeart/2005/8/layout/hProcess4"/>
    <dgm:cxn modelId="{BE116046-CA1F-A647-87C0-700254233A02}" type="presParOf" srcId="{D13C0C6C-9322-BA45-A60C-D767F5EE973E}" destId="{DDAF7636-6002-0C4E-BE2A-BC339B36FA33}" srcOrd="2" destOrd="0" presId="urn:microsoft.com/office/officeart/2005/8/layout/hProcess4"/>
    <dgm:cxn modelId="{3BC03ACC-11C9-B349-A24C-8D1ECE817977}" type="presParOf" srcId="{DDAF7636-6002-0C4E-BE2A-BC339B36FA33}" destId="{32726634-2669-8545-8CFE-43D10C91EDCE}" srcOrd="0" destOrd="0" presId="urn:microsoft.com/office/officeart/2005/8/layout/hProcess4"/>
    <dgm:cxn modelId="{9ECF94FB-5B27-F948-B81B-AA3AA6E43F40}" type="presParOf" srcId="{DDAF7636-6002-0C4E-BE2A-BC339B36FA33}" destId="{3D3D7909-73F9-C64C-8D2E-BE0662285CF1}" srcOrd="1" destOrd="0" presId="urn:microsoft.com/office/officeart/2005/8/layout/hProcess4"/>
    <dgm:cxn modelId="{4FD608E3-B847-BC40-9B40-1915692B0411}" type="presParOf" srcId="{DDAF7636-6002-0C4E-BE2A-BC339B36FA33}" destId="{806025CD-5D0D-8F4D-B7B7-17CF1FA88037}" srcOrd="2" destOrd="0" presId="urn:microsoft.com/office/officeart/2005/8/layout/hProcess4"/>
    <dgm:cxn modelId="{87C6BEF9-3CA4-964D-879B-10F38F3B6FC6}" type="presParOf" srcId="{DDAF7636-6002-0C4E-BE2A-BC339B36FA33}" destId="{18D12DBC-F9C1-3947-B9A8-7DC05A307C3A}" srcOrd="3" destOrd="0" presId="urn:microsoft.com/office/officeart/2005/8/layout/hProcess4"/>
    <dgm:cxn modelId="{FB35BC10-F699-314F-B094-DCFBF914AC67}" type="presParOf" srcId="{DDAF7636-6002-0C4E-BE2A-BC339B36FA33}" destId="{61D5AD6D-4497-784E-A60A-F0FB7CAE51B4}" srcOrd="4" destOrd="0" presId="urn:microsoft.com/office/officeart/2005/8/layout/hProcess4"/>
    <dgm:cxn modelId="{2BA2D687-DE8B-5744-BCFA-0F5DFAC79F2C}" type="presParOf" srcId="{D13C0C6C-9322-BA45-A60C-D767F5EE973E}" destId="{61A9EC33-B240-384D-93A5-30FC9592ED28}" srcOrd="3" destOrd="0" presId="urn:microsoft.com/office/officeart/2005/8/layout/hProcess4"/>
    <dgm:cxn modelId="{8C3D8719-C173-0949-BA3A-5011EE4DE159}" type="presParOf" srcId="{D13C0C6C-9322-BA45-A60C-D767F5EE973E}" destId="{9CBFD69E-A694-C049-A67E-E9BD1265C8FC}" srcOrd="4" destOrd="0" presId="urn:microsoft.com/office/officeart/2005/8/layout/hProcess4"/>
    <dgm:cxn modelId="{B0248018-D7D3-C448-8168-7ECA4ADC2FC2}" type="presParOf" srcId="{9CBFD69E-A694-C049-A67E-E9BD1265C8FC}" destId="{021C9D25-41D2-8744-A8FD-D2C7EA284B4A}" srcOrd="0" destOrd="0" presId="urn:microsoft.com/office/officeart/2005/8/layout/hProcess4"/>
    <dgm:cxn modelId="{8B3E25B9-8D3B-F640-9FC7-F0ED5EB3398B}" type="presParOf" srcId="{9CBFD69E-A694-C049-A67E-E9BD1265C8FC}" destId="{8EE4A8B8-4C8A-C94F-9A95-58EE7C4BF96D}" srcOrd="1" destOrd="0" presId="urn:microsoft.com/office/officeart/2005/8/layout/hProcess4"/>
    <dgm:cxn modelId="{25FEA0F6-657D-374A-A78D-84F39FF72E87}" type="presParOf" srcId="{9CBFD69E-A694-C049-A67E-E9BD1265C8FC}" destId="{49DDEC94-EE9E-224A-A148-B9A166825F4F}" srcOrd="2" destOrd="0" presId="urn:microsoft.com/office/officeart/2005/8/layout/hProcess4"/>
    <dgm:cxn modelId="{41F25430-E81E-A34C-8018-D5A92D66F1EC}" type="presParOf" srcId="{9CBFD69E-A694-C049-A67E-E9BD1265C8FC}" destId="{3815DE6E-F6F8-3742-AAE2-4969A267EBF5}" srcOrd="3" destOrd="0" presId="urn:microsoft.com/office/officeart/2005/8/layout/hProcess4"/>
    <dgm:cxn modelId="{1F56189E-7F22-054E-945D-4F737DDE9DD4}" type="presParOf" srcId="{9CBFD69E-A694-C049-A67E-E9BD1265C8FC}" destId="{A797E8DB-32F9-C548-B7E6-F853C1315F6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F5B7DE-D735-3A47-83CD-BE8F1C149D04}" type="doc">
      <dgm:prSet loTypeId="urn:microsoft.com/office/officeart/2005/8/layout/gear1" loCatId="" qsTypeId="urn:microsoft.com/office/officeart/2005/8/quickstyle/simple4" qsCatId="simple" csTypeId="urn:microsoft.com/office/officeart/2005/8/colors/colorful1#1" csCatId="colorful" phldr="1"/>
      <dgm:spPr/>
    </dgm:pt>
    <dgm:pt modelId="{30F843F1-5F1F-504B-8195-5BCBAA15D236}">
      <dgm:prSet phldrT="[Text]" custT="1"/>
      <dgm:spPr/>
      <dgm:t>
        <a:bodyPr/>
        <a:lstStyle/>
        <a:p>
          <a:r>
            <a:rPr lang="en-US" sz="2800" dirty="0" err="1" smtClean="0"/>
            <a:t>Polimorfismos</a:t>
          </a:r>
          <a:r>
            <a:rPr lang="en-US" sz="2800" dirty="0" smtClean="0"/>
            <a:t> </a:t>
          </a:r>
          <a:r>
            <a:rPr lang="en-US" sz="2800" dirty="0" err="1" smtClean="0"/>
            <a:t>Genéticos</a:t>
          </a:r>
          <a:endParaRPr lang="en-US" sz="2800" dirty="0"/>
        </a:p>
      </dgm:t>
    </dgm:pt>
    <dgm:pt modelId="{5FE960FA-30A8-8F47-B4AA-EC5373DA1FEB}" type="parTrans" cxnId="{BF2B7113-427A-EE4A-B9FA-FFD7696CA81D}">
      <dgm:prSet/>
      <dgm:spPr/>
      <dgm:t>
        <a:bodyPr/>
        <a:lstStyle/>
        <a:p>
          <a:endParaRPr lang="en-US"/>
        </a:p>
      </dgm:t>
    </dgm:pt>
    <dgm:pt modelId="{031A6BBD-35B9-204B-822F-66B1199EF534}" type="sibTrans" cxnId="{BF2B7113-427A-EE4A-B9FA-FFD7696CA81D}">
      <dgm:prSet/>
      <dgm:spPr/>
      <dgm:t>
        <a:bodyPr/>
        <a:lstStyle/>
        <a:p>
          <a:endParaRPr lang="en-US"/>
        </a:p>
      </dgm:t>
    </dgm:pt>
    <dgm:pt modelId="{82820611-7BFA-C747-897A-19A6C853E7C8}">
      <dgm:prSet phldrT="[Text]" custT="1"/>
      <dgm:spPr/>
      <dgm:t>
        <a:bodyPr/>
        <a:lstStyle/>
        <a:p>
          <a:r>
            <a:rPr lang="en-US" sz="2000" dirty="0" err="1" smtClean="0"/>
            <a:t>Mediadores</a:t>
          </a:r>
          <a:r>
            <a:rPr lang="en-US" sz="2000" dirty="0" smtClean="0"/>
            <a:t> de </a:t>
          </a:r>
          <a:r>
            <a:rPr lang="en-US" sz="2000" dirty="0" err="1" smtClean="0"/>
            <a:t>Resposta</a:t>
          </a:r>
          <a:r>
            <a:rPr lang="en-US" sz="2000" dirty="0" smtClean="0"/>
            <a:t> </a:t>
          </a:r>
          <a:r>
            <a:rPr lang="en-US" sz="2000" dirty="0" err="1" smtClean="0"/>
            <a:t>Imune</a:t>
          </a:r>
          <a:endParaRPr lang="en-US" sz="2000" dirty="0"/>
        </a:p>
      </dgm:t>
    </dgm:pt>
    <dgm:pt modelId="{E007FE9A-2FFD-F546-BB0C-00ACBA3945F8}" type="parTrans" cxnId="{B4DB8D33-CBF0-E448-AEA5-DCCF6E418E7B}">
      <dgm:prSet/>
      <dgm:spPr/>
      <dgm:t>
        <a:bodyPr/>
        <a:lstStyle/>
        <a:p>
          <a:endParaRPr lang="en-US"/>
        </a:p>
      </dgm:t>
    </dgm:pt>
    <dgm:pt modelId="{0F64548F-1C81-A54C-B1F9-A8D4408D9AE9}" type="sibTrans" cxnId="{B4DB8D33-CBF0-E448-AEA5-DCCF6E418E7B}">
      <dgm:prSet/>
      <dgm:spPr/>
      <dgm:t>
        <a:bodyPr/>
        <a:lstStyle/>
        <a:p>
          <a:endParaRPr lang="en-US"/>
        </a:p>
      </dgm:t>
    </dgm:pt>
    <dgm:pt modelId="{3D063DF2-ECBA-194E-9455-FC03464EE82F}">
      <dgm:prSet phldrT="[Text]"/>
      <dgm:spPr/>
      <dgm:t>
        <a:bodyPr/>
        <a:lstStyle/>
        <a:p>
          <a:r>
            <a:rPr lang="en-US" dirty="0" err="1" smtClean="0"/>
            <a:t>Resposta</a:t>
          </a:r>
          <a:r>
            <a:rPr lang="en-US" dirty="0" smtClean="0"/>
            <a:t> </a:t>
          </a:r>
          <a:r>
            <a:rPr lang="en-US" dirty="0" err="1" smtClean="0"/>
            <a:t>Imunológica</a:t>
          </a:r>
          <a:endParaRPr lang="en-US" dirty="0"/>
        </a:p>
      </dgm:t>
    </dgm:pt>
    <dgm:pt modelId="{FDD383D6-D465-4145-A369-317B569A0EE9}" type="parTrans" cxnId="{000590D8-DC32-2F42-9CB7-8529408AAA44}">
      <dgm:prSet/>
      <dgm:spPr/>
      <dgm:t>
        <a:bodyPr/>
        <a:lstStyle/>
        <a:p>
          <a:endParaRPr lang="en-US"/>
        </a:p>
      </dgm:t>
    </dgm:pt>
    <dgm:pt modelId="{C00B33F4-9D60-074B-8CDA-5143C5C0FAB8}" type="sibTrans" cxnId="{000590D8-DC32-2F42-9CB7-8529408AAA44}">
      <dgm:prSet/>
      <dgm:spPr/>
      <dgm:t>
        <a:bodyPr/>
        <a:lstStyle/>
        <a:p>
          <a:endParaRPr lang="en-US"/>
        </a:p>
      </dgm:t>
    </dgm:pt>
    <dgm:pt modelId="{C4C87C7A-F791-BC41-9063-957FD5D77001}" type="pres">
      <dgm:prSet presAssocID="{78F5B7DE-D735-3A47-83CD-BE8F1C149D0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479388B-3FE4-FB42-A531-909A52B62BC4}" type="pres">
      <dgm:prSet presAssocID="{30F843F1-5F1F-504B-8195-5BCBAA15D236}" presName="gear1" presStyleLbl="node1" presStyleIdx="0" presStyleCnt="3" custScaleX="122369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B14778-AAE3-5646-935F-317C43CE86C0}" type="pres">
      <dgm:prSet presAssocID="{30F843F1-5F1F-504B-8195-5BCBAA15D236}" presName="gear1srcNode" presStyleLbl="node1" presStyleIdx="0" presStyleCnt="3"/>
      <dgm:spPr/>
      <dgm:t>
        <a:bodyPr/>
        <a:lstStyle/>
        <a:p>
          <a:endParaRPr lang="pt-BR"/>
        </a:p>
      </dgm:t>
    </dgm:pt>
    <dgm:pt modelId="{5EE4ADBA-14F6-0B49-8445-BECF9B11A0E9}" type="pres">
      <dgm:prSet presAssocID="{30F843F1-5F1F-504B-8195-5BCBAA15D236}" presName="gear1dstNode" presStyleLbl="node1" presStyleIdx="0" presStyleCnt="3"/>
      <dgm:spPr/>
      <dgm:t>
        <a:bodyPr/>
        <a:lstStyle/>
        <a:p>
          <a:endParaRPr lang="pt-BR"/>
        </a:p>
      </dgm:t>
    </dgm:pt>
    <dgm:pt modelId="{FBA7EEA6-8467-5B4A-8B49-5FA1D09101C5}" type="pres">
      <dgm:prSet presAssocID="{82820611-7BFA-C747-897A-19A6C853E7C8}" presName="gear2" presStyleLbl="node1" presStyleIdx="1" presStyleCnt="3" custScaleX="122831" custLinFactNeighborX="-12048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B6D859-3D03-D14E-B618-F66E7D91B7A6}" type="pres">
      <dgm:prSet presAssocID="{82820611-7BFA-C747-897A-19A6C853E7C8}" presName="gear2srcNode" presStyleLbl="node1" presStyleIdx="1" presStyleCnt="3"/>
      <dgm:spPr/>
      <dgm:t>
        <a:bodyPr/>
        <a:lstStyle/>
        <a:p>
          <a:endParaRPr lang="pt-BR"/>
        </a:p>
      </dgm:t>
    </dgm:pt>
    <dgm:pt modelId="{E801DE80-B252-494D-8681-567D92A36E47}" type="pres">
      <dgm:prSet presAssocID="{82820611-7BFA-C747-897A-19A6C853E7C8}" presName="gear2dstNode" presStyleLbl="node1" presStyleIdx="1" presStyleCnt="3"/>
      <dgm:spPr/>
      <dgm:t>
        <a:bodyPr/>
        <a:lstStyle/>
        <a:p>
          <a:endParaRPr lang="pt-BR"/>
        </a:p>
      </dgm:t>
    </dgm:pt>
    <dgm:pt modelId="{71C7C842-5649-424A-B8E7-D8B5F2D98126}" type="pres">
      <dgm:prSet presAssocID="{3D063DF2-ECBA-194E-9455-FC03464EE82F}" presName="gear3" presStyleLbl="node1" presStyleIdx="2" presStyleCnt="3" custScaleX="107309" custScaleY="96573" custLinFactNeighborX="8091" custLinFactNeighborY="-6261"/>
      <dgm:spPr/>
      <dgm:t>
        <a:bodyPr/>
        <a:lstStyle/>
        <a:p>
          <a:endParaRPr lang="en-US"/>
        </a:p>
      </dgm:t>
    </dgm:pt>
    <dgm:pt modelId="{FCCD8F87-2F83-1942-88D0-51EFD5E124AE}" type="pres">
      <dgm:prSet presAssocID="{3D063DF2-ECBA-194E-9455-FC03464EE82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3FEF6-D629-B047-A730-B9883D7F8D62}" type="pres">
      <dgm:prSet presAssocID="{3D063DF2-ECBA-194E-9455-FC03464EE82F}" presName="gear3srcNode" presStyleLbl="node1" presStyleIdx="2" presStyleCnt="3"/>
      <dgm:spPr/>
      <dgm:t>
        <a:bodyPr/>
        <a:lstStyle/>
        <a:p>
          <a:endParaRPr lang="pt-BR"/>
        </a:p>
      </dgm:t>
    </dgm:pt>
    <dgm:pt modelId="{FE04C763-093E-E648-B82C-AA0D55845362}" type="pres">
      <dgm:prSet presAssocID="{3D063DF2-ECBA-194E-9455-FC03464EE82F}" presName="gear3dstNode" presStyleLbl="node1" presStyleIdx="2" presStyleCnt="3"/>
      <dgm:spPr/>
      <dgm:t>
        <a:bodyPr/>
        <a:lstStyle/>
        <a:p>
          <a:endParaRPr lang="pt-BR"/>
        </a:p>
      </dgm:t>
    </dgm:pt>
    <dgm:pt modelId="{1E7357DF-D341-4B47-8314-5E28FBDC6139}" type="pres">
      <dgm:prSet presAssocID="{031A6BBD-35B9-204B-822F-66B1199EF534}" presName="connector1" presStyleLbl="sibTrans2D1" presStyleIdx="0" presStyleCnt="3"/>
      <dgm:spPr/>
      <dgm:t>
        <a:bodyPr/>
        <a:lstStyle/>
        <a:p>
          <a:endParaRPr lang="pt-BR"/>
        </a:p>
      </dgm:t>
    </dgm:pt>
    <dgm:pt modelId="{A4E4069D-5BC9-6F43-BD6C-386E3F52ACAD}" type="pres">
      <dgm:prSet presAssocID="{0F64548F-1C81-A54C-B1F9-A8D4408D9AE9}" presName="connector2" presStyleLbl="sibTrans2D1" presStyleIdx="1" presStyleCnt="3" custScaleX="132554"/>
      <dgm:spPr/>
      <dgm:t>
        <a:bodyPr/>
        <a:lstStyle/>
        <a:p>
          <a:endParaRPr lang="pt-BR"/>
        </a:p>
      </dgm:t>
    </dgm:pt>
    <dgm:pt modelId="{84013C36-8596-354E-82F1-1418327D86E1}" type="pres">
      <dgm:prSet presAssocID="{C00B33F4-9D60-074B-8CDA-5143C5C0FAB8}" presName="connector3" presStyleLbl="sibTrans2D1" presStyleIdx="2" presStyleCnt="3" custScaleX="99393" custScaleY="110786"/>
      <dgm:spPr/>
      <dgm:t>
        <a:bodyPr/>
        <a:lstStyle/>
        <a:p>
          <a:endParaRPr lang="pt-BR"/>
        </a:p>
      </dgm:t>
    </dgm:pt>
  </dgm:ptLst>
  <dgm:cxnLst>
    <dgm:cxn modelId="{0B4FB35B-FA1E-43A4-A18F-E52DF62264F8}" type="presOf" srcId="{3D063DF2-ECBA-194E-9455-FC03464EE82F}" destId="{71C7C842-5649-424A-B8E7-D8B5F2D98126}" srcOrd="0" destOrd="0" presId="urn:microsoft.com/office/officeart/2005/8/layout/gear1"/>
    <dgm:cxn modelId="{0F03D876-A4BF-4162-B63C-59861712E769}" type="presOf" srcId="{82820611-7BFA-C747-897A-19A6C853E7C8}" destId="{FBA7EEA6-8467-5B4A-8B49-5FA1D09101C5}" srcOrd="0" destOrd="0" presId="urn:microsoft.com/office/officeart/2005/8/layout/gear1"/>
    <dgm:cxn modelId="{8CBFA2D8-6F99-40F5-9EEC-A78C5B54888F}" type="presOf" srcId="{3D063DF2-ECBA-194E-9455-FC03464EE82F}" destId="{FE04C763-093E-E648-B82C-AA0D55845362}" srcOrd="3" destOrd="0" presId="urn:microsoft.com/office/officeart/2005/8/layout/gear1"/>
    <dgm:cxn modelId="{E3D841BE-3F61-4228-B21F-9930BDABD77F}" type="presOf" srcId="{30F843F1-5F1F-504B-8195-5BCBAA15D236}" destId="{5EE4ADBA-14F6-0B49-8445-BECF9B11A0E9}" srcOrd="2" destOrd="0" presId="urn:microsoft.com/office/officeart/2005/8/layout/gear1"/>
    <dgm:cxn modelId="{BA558791-2AC8-47D7-A417-5C474503AFA5}" type="presOf" srcId="{82820611-7BFA-C747-897A-19A6C853E7C8}" destId="{59B6D859-3D03-D14E-B618-F66E7D91B7A6}" srcOrd="1" destOrd="0" presId="urn:microsoft.com/office/officeart/2005/8/layout/gear1"/>
    <dgm:cxn modelId="{8332C50F-0B83-4F10-A4D1-7178C0DABC21}" type="presOf" srcId="{3D063DF2-ECBA-194E-9455-FC03464EE82F}" destId="{E673FEF6-D629-B047-A730-B9883D7F8D62}" srcOrd="2" destOrd="0" presId="urn:microsoft.com/office/officeart/2005/8/layout/gear1"/>
    <dgm:cxn modelId="{B4DB8D33-CBF0-E448-AEA5-DCCF6E418E7B}" srcId="{78F5B7DE-D735-3A47-83CD-BE8F1C149D04}" destId="{82820611-7BFA-C747-897A-19A6C853E7C8}" srcOrd="1" destOrd="0" parTransId="{E007FE9A-2FFD-F546-BB0C-00ACBA3945F8}" sibTransId="{0F64548F-1C81-A54C-B1F9-A8D4408D9AE9}"/>
    <dgm:cxn modelId="{1F289F82-8EBE-455E-9B97-0D1D5277284A}" type="presOf" srcId="{031A6BBD-35B9-204B-822F-66B1199EF534}" destId="{1E7357DF-D341-4B47-8314-5E28FBDC6139}" srcOrd="0" destOrd="0" presId="urn:microsoft.com/office/officeart/2005/8/layout/gear1"/>
    <dgm:cxn modelId="{6F42955A-05C9-4743-96DA-C866724FA5C5}" type="presOf" srcId="{C00B33F4-9D60-074B-8CDA-5143C5C0FAB8}" destId="{84013C36-8596-354E-82F1-1418327D86E1}" srcOrd="0" destOrd="0" presId="urn:microsoft.com/office/officeart/2005/8/layout/gear1"/>
    <dgm:cxn modelId="{BF2B7113-427A-EE4A-B9FA-FFD7696CA81D}" srcId="{78F5B7DE-D735-3A47-83CD-BE8F1C149D04}" destId="{30F843F1-5F1F-504B-8195-5BCBAA15D236}" srcOrd="0" destOrd="0" parTransId="{5FE960FA-30A8-8F47-B4AA-EC5373DA1FEB}" sibTransId="{031A6BBD-35B9-204B-822F-66B1199EF534}"/>
    <dgm:cxn modelId="{7164F019-CD04-48D5-9EA1-DFD085AB748F}" type="presOf" srcId="{30F843F1-5F1F-504B-8195-5BCBAA15D236}" destId="{5AB14778-AAE3-5646-935F-317C43CE86C0}" srcOrd="1" destOrd="0" presId="urn:microsoft.com/office/officeart/2005/8/layout/gear1"/>
    <dgm:cxn modelId="{B7CD6AF5-D9E1-4CD9-B83F-3FE4C0E2A44A}" type="presOf" srcId="{30F843F1-5F1F-504B-8195-5BCBAA15D236}" destId="{B479388B-3FE4-FB42-A531-909A52B62BC4}" srcOrd="0" destOrd="0" presId="urn:microsoft.com/office/officeart/2005/8/layout/gear1"/>
    <dgm:cxn modelId="{000590D8-DC32-2F42-9CB7-8529408AAA44}" srcId="{78F5B7DE-D735-3A47-83CD-BE8F1C149D04}" destId="{3D063DF2-ECBA-194E-9455-FC03464EE82F}" srcOrd="2" destOrd="0" parTransId="{FDD383D6-D465-4145-A369-317B569A0EE9}" sibTransId="{C00B33F4-9D60-074B-8CDA-5143C5C0FAB8}"/>
    <dgm:cxn modelId="{DEF39C76-543E-4C28-915B-15AAC3F46607}" type="presOf" srcId="{0F64548F-1C81-A54C-B1F9-A8D4408D9AE9}" destId="{A4E4069D-5BC9-6F43-BD6C-386E3F52ACAD}" srcOrd="0" destOrd="0" presId="urn:microsoft.com/office/officeart/2005/8/layout/gear1"/>
    <dgm:cxn modelId="{A8F3DD22-6C4C-43A3-9C06-7566E9FF4AB3}" type="presOf" srcId="{82820611-7BFA-C747-897A-19A6C853E7C8}" destId="{E801DE80-B252-494D-8681-567D92A36E47}" srcOrd="2" destOrd="0" presId="urn:microsoft.com/office/officeart/2005/8/layout/gear1"/>
    <dgm:cxn modelId="{75572BC6-C480-46F1-819E-7D3810857CA1}" type="presOf" srcId="{3D063DF2-ECBA-194E-9455-FC03464EE82F}" destId="{FCCD8F87-2F83-1942-88D0-51EFD5E124AE}" srcOrd="1" destOrd="0" presId="urn:microsoft.com/office/officeart/2005/8/layout/gear1"/>
    <dgm:cxn modelId="{407AB0A0-42CD-4614-ABD5-7C62C18B6B16}" type="presOf" srcId="{78F5B7DE-D735-3A47-83CD-BE8F1C149D04}" destId="{C4C87C7A-F791-BC41-9063-957FD5D77001}" srcOrd="0" destOrd="0" presId="urn:microsoft.com/office/officeart/2005/8/layout/gear1"/>
    <dgm:cxn modelId="{C412FAF2-3D5D-4CB2-9524-40B235AF721D}" type="presParOf" srcId="{C4C87C7A-F791-BC41-9063-957FD5D77001}" destId="{B479388B-3FE4-FB42-A531-909A52B62BC4}" srcOrd="0" destOrd="0" presId="urn:microsoft.com/office/officeart/2005/8/layout/gear1"/>
    <dgm:cxn modelId="{CE561D53-790D-4599-86E4-5FB479EB0FBD}" type="presParOf" srcId="{C4C87C7A-F791-BC41-9063-957FD5D77001}" destId="{5AB14778-AAE3-5646-935F-317C43CE86C0}" srcOrd="1" destOrd="0" presId="urn:microsoft.com/office/officeart/2005/8/layout/gear1"/>
    <dgm:cxn modelId="{31028DEE-DC83-4D1F-8E91-376BAA190493}" type="presParOf" srcId="{C4C87C7A-F791-BC41-9063-957FD5D77001}" destId="{5EE4ADBA-14F6-0B49-8445-BECF9B11A0E9}" srcOrd="2" destOrd="0" presId="urn:microsoft.com/office/officeart/2005/8/layout/gear1"/>
    <dgm:cxn modelId="{552C914C-3912-4C93-BE0B-085BB180D3C9}" type="presParOf" srcId="{C4C87C7A-F791-BC41-9063-957FD5D77001}" destId="{FBA7EEA6-8467-5B4A-8B49-5FA1D09101C5}" srcOrd="3" destOrd="0" presId="urn:microsoft.com/office/officeart/2005/8/layout/gear1"/>
    <dgm:cxn modelId="{6FD06D85-D72C-4EE2-8E99-CC3CC6085621}" type="presParOf" srcId="{C4C87C7A-F791-BC41-9063-957FD5D77001}" destId="{59B6D859-3D03-D14E-B618-F66E7D91B7A6}" srcOrd="4" destOrd="0" presId="urn:microsoft.com/office/officeart/2005/8/layout/gear1"/>
    <dgm:cxn modelId="{41C56A46-9CB0-4AD9-93A7-266A0C8F2262}" type="presParOf" srcId="{C4C87C7A-F791-BC41-9063-957FD5D77001}" destId="{E801DE80-B252-494D-8681-567D92A36E47}" srcOrd="5" destOrd="0" presId="urn:microsoft.com/office/officeart/2005/8/layout/gear1"/>
    <dgm:cxn modelId="{AACE41C8-3521-47C4-AD0B-C79E1A82F8A0}" type="presParOf" srcId="{C4C87C7A-F791-BC41-9063-957FD5D77001}" destId="{71C7C842-5649-424A-B8E7-D8B5F2D98126}" srcOrd="6" destOrd="0" presId="urn:microsoft.com/office/officeart/2005/8/layout/gear1"/>
    <dgm:cxn modelId="{71102732-7F60-44DC-BA61-5E3D7D1D8925}" type="presParOf" srcId="{C4C87C7A-F791-BC41-9063-957FD5D77001}" destId="{FCCD8F87-2F83-1942-88D0-51EFD5E124AE}" srcOrd="7" destOrd="0" presId="urn:microsoft.com/office/officeart/2005/8/layout/gear1"/>
    <dgm:cxn modelId="{80BBC4AB-B656-412A-9A47-16391B0B47E6}" type="presParOf" srcId="{C4C87C7A-F791-BC41-9063-957FD5D77001}" destId="{E673FEF6-D629-B047-A730-B9883D7F8D62}" srcOrd="8" destOrd="0" presId="urn:microsoft.com/office/officeart/2005/8/layout/gear1"/>
    <dgm:cxn modelId="{5814F993-E0A2-4E89-B4F7-C894864FA2A3}" type="presParOf" srcId="{C4C87C7A-F791-BC41-9063-957FD5D77001}" destId="{FE04C763-093E-E648-B82C-AA0D55845362}" srcOrd="9" destOrd="0" presId="urn:microsoft.com/office/officeart/2005/8/layout/gear1"/>
    <dgm:cxn modelId="{8F19D7F4-81BC-4A91-9CF5-FF460599A6C1}" type="presParOf" srcId="{C4C87C7A-F791-BC41-9063-957FD5D77001}" destId="{1E7357DF-D341-4B47-8314-5E28FBDC6139}" srcOrd="10" destOrd="0" presId="urn:microsoft.com/office/officeart/2005/8/layout/gear1"/>
    <dgm:cxn modelId="{9FCF0D56-6C4D-4463-A824-2AE8D79711E1}" type="presParOf" srcId="{C4C87C7A-F791-BC41-9063-957FD5D77001}" destId="{A4E4069D-5BC9-6F43-BD6C-386E3F52ACAD}" srcOrd="11" destOrd="0" presId="urn:microsoft.com/office/officeart/2005/8/layout/gear1"/>
    <dgm:cxn modelId="{FCFF35D7-45F9-4325-8B7E-78DA8B911010}" type="presParOf" srcId="{C4C87C7A-F791-BC41-9063-957FD5D77001}" destId="{84013C36-8596-354E-82F1-1418327D86E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A68E8-D411-4B7F-AF86-1D234CEB952A}">
      <dsp:nvSpPr>
        <dsp:cNvPr id="0" name=""/>
        <dsp:cNvSpPr/>
      </dsp:nvSpPr>
      <dsp:spPr>
        <a:xfrm>
          <a:off x="0" y="2846635"/>
          <a:ext cx="8229600" cy="18677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Mutações Pontuais</a:t>
          </a:r>
          <a:endParaRPr lang="pt-BR" sz="3500" kern="1200" dirty="0"/>
        </a:p>
      </dsp:txBody>
      <dsp:txXfrm>
        <a:off x="0" y="2846635"/>
        <a:ext cx="8229600" cy="1008558"/>
      </dsp:txXfrm>
    </dsp:sp>
    <dsp:sp modelId="{219E6972-F231-4B28-84B7-E9A13C685F44}">
      <dsp:nvSpPr>
        <dsp:cNvPr id="0" name=""/>
        <dsp:cNvSpPr/>
      </dsp:nvSpPr>
      <dsp:spPr>
        <a:xfrm>
          <a:off x="0" y="3817839"/>
          <a:ext cx="8229600" cy="8591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Mutações importantes em SNP nos genes do hospedeiro que codificam receptores de </a:t>
          </a:r>
          <a:r>
            <a:rPr lang="pt-BR" sz="2800" kern="1200" dirty="0" err="1" smtClean="0"/>
            <a:t>citocinas</a:t>
          </a:r>
          <a:endParaRPr lang="pt-BR" sz="2800" kern="1200" dirty="0"/>
        </a:p>
      </dsp:txBody>
      <dsp:txXfrm>
        <a:off x="0" y="3817839"/>
        <a:ext cx="8229600" cy="859142"/>
      </dsp:txXfrm>
    </dsp:sp>
    <dsp:sp modelId="{4948F42F-7838-40E1-9DE7-E9EEB396DFE3}">
      <dsp:nvSpPr>
        <dsp:cNvPr id="0" name=""/>
        <dsp:cNvSpPr/>
      </dsp:nvSpPr>
      <dsp:spPr>
        <a:xfrm rot="10800000">
          <a:off x="0" y="2126"/>
          <a:ext cx="8229600" cy="2872524"/>
        </a:xfrm>
        <a:prstGeom prst="upArrowCallou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500" kern="1200" dirty="0" smtClean="0"/>
            <a:t>Resposta Imune</a:t>
          </a:r>
          <a:endParaRPr lang="pt-BR" sz="3500" kern="1200" dirty="0"/>
        </a:p>
      </dsp:txBody>
      <dsp:txXfrm rot="-10800000">
        <a:off x="0" y="2126"/>
        <a:ext cx="8229600" cy="1008255"/>
      </dsp:txXfrm>
    </dsp:sp>
    <dsp:sp modelId="{8FEEADBC-5894-49CD-9A9E-43D72F17B3DC}">
      <dsp:nvSpPr>
        <dsp:cNvPr id="0" name=""/>
        <dsp:cNvSpPr/>
      </dsp:nvSpPr>
      <dsp:spPr>
        <a:xfrm>
          <a:off x="0" y="1010382"/>
          <a:ext cx="8229600" cy="858884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Papel fundamental na resposta imune frente algumas infecções virais, como:  HIV-1,  HCV e HTLV-1?</a:t>
          </a:r>
          <a:endParaRPr lang="pt-BR" sz="2800" kern="1200" dirty="0"/>
        </a:p>
      </dsp:txBody>
      <dsp:txXfrm>
        <a:off x="0" y="1010382"/>
        <a:ext cx="8229600" cy="858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9388B-3FE4-FB42-A531-909A52B62BC4}">
      <dsp:nvSpPr>
        <dsp:cNvPr id="0" name=""/>
        <dsp:cNvSpPr/>
      </dsp:nvSpPr>
      <dsp:spPr>
        <a:xfrm>
          <a:off x="3506170" y="2689498"/>
          <a:ext cx="4022470" cy="3287164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Polimorfismos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Genéticos</a:t>
          </a:r>
          <a:endParaRPr lang="en-US" sz="2800" kern="1200" dirty="0"/>
        </a:p>
      </dsp:txBody>
      <dsp:txXfrm>
        <a:off x="4259909" y="3459500"/>
        <a:ext cx="2514992" cy="1689671"/>
      </dsp:txXfrm>
    </dsp:sp>
    <dsp:sp modelId="{FBA7EEA6-8467-5B4A-8B49-5FA1D09101C5}">
      <dsp:nvSpPr>
        <dsp:cNvPr id="0" name=""/>
        <dsp:cNvSpPr/>
      </dsp:nvSpPr>
      <dsp:spPr>
        <a:xfrm>
          <a:off x="1400357" y="1912532"/>
          <a:ext cx="2936477" cy="2390665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Mediadores</a:t>
          </a:r>
          <a:r>
            <a:rPr lang="en-US" sz="2000" kern="1200" dirty="0" smtClean="0"/>
            <a:t> de </a:t>
          </a:r>
          <a:r>
            <a:rPr lang="en-US" sz="2000" kern="1200" dirty="0" err="1" smtClean="0"/>
            <a:t>Resposta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Imune</a:t>
          </a:r>
          <a:endParaRPr lang="en-US" sz="2000" kern="1200" dirty="0"/>
        </a:p>
      </dsp:txBody>
      <dsp:txXfrm>
        <a:off x="2081554" y="2518027"/>
        <a:ext cx="1574083" cy="1179675"/>
      </dsp:txXfrm>
    </dsp:sp>
    <dsp:sp modelId="{71C7C842-5649-424A-B8E7-D8B5F2D98126}">
      <dsp:nvSpPr>
        <dsp:cNvPr id="0" name=""/>
        <dsp:cNvSpPr/>
      </dsp:nvSpPr>
      <dsp:spPr>
        <a:xfrm rot="20700000">
          <a:off x="3400797" y="300220"/>
          <a:ext cx="2605614" cy="2170044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Resposta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Imunológica</a:t>
          </a:r>
          <a:endParaRPr lang="en-US" sz="2000" kern="1200" dirty="0"/>
        </a:p>
      </dsp:txBody>
      <dsp:txXfrm rot="-20700000">
        <a:off x="3998119" y="750339"/>
        <a:ext cx="1410969" cy="1269805"/>
      </dsp:txXfrm>
    </dsp:sp>
    <dsp:sp modelId="{1E7357DF-D341-4B47-8314-5E28FBDC6139}">
      <dsp:nvSpPr>
        <dsp:cNvPr id="0" name=""/>
        <dsp:cNvSpPr/>
      </dsp:nvSpPr>
      <dsp:spPr>
        <a:xfrm>
          <a:off x="3641099" y="2181992"/>
          <a:ext cx="4207570" cy="4207570"/>
        </a:xfrm>
        <a:prstGeom prst="circularArrow">
          <a:avLst>
            <a:gd name="adj1" fmla="val 4688"/>
            <a:gd name="adj2" fmla="val 299029"/>
            <a:gd name="adj3" fmla="val 2546962"/>
            <a:gd name="adj4" fmla="val 15796462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E4069D-5BC9-6F43-BD6C-386E3F52ACAD}">
      <dsp:nvSpPr>
        <dsp:cNvPr id="0" name=""/>
        <dsp:cNvSpPr/>
      </dsp:nvSpPr>
      <dsp:spPr>
        <a:xfrm>
          <a:off x="1040311" y="1375919"/>
          <a:ext cx="4052259" cy="305706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013C36-8596-354E-82F1-1418327D86E1}">
      <dsp:nvSpPr>
        <dsp:cNvPr id="0" name=""/>
        <dsp:cNvSpPr/>
      </dsp:nvSpPr>
      <dsp:spPr>
        <a:xfrm>
          <a:off x="2768499" y="-435257"/>
          <a:ext cx="3276122" cy="36516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2AD7B-6917-864E-8302-81D4F81BB6FD}">
      <dsp:nvSpPr>
        <dsp:cNvPr id="0" name=""/>
        <dsp:cNvSpPr/>
      </dsp:nvSpPr>
      <dsp:spPr>
        <a:xfrm>
          <a:off x="4172" y="1455473"/>
          <a:ext cx="2339217" cy="1929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IPEC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OSAME</a:t>
          </a:r>
          <a:endParaRPr lang="en-US" sz="2700" kern="1200" dirty="0"/>
        </a:p>
      </dsp:txBody>
      <dsp:txXfrm>
        <a:off x="48572" y="1499873"/>
        <a:ext cx="2250417" cy="1427129"/>
      </dsp:txXfrm>
    </dsp:sp>
    <dsp:sp modelId="{E05524BE-3F9F-2947-BEFE-DC689A0DA905}">
      <dsp:nvSpPr>
        <dsp:cNvPr id="0" name=""/>
        <dsp:cNvSpPr/>
      </dsp:nvSpPr>
      <dsp:spPr>
        <a:xfrm>
          <a:off x="1331423" y="1960500"/>
          <a:ext cx="2512488" cy="2512488"/>
        </a:xfrm>
        <a:prstGeom prst="leftCircularArrow">
          <a:avLst>
            <a:gd name="adj1" fmla="val 2889"/>
            <a:gd name="adj2" fmla="val 353269"/>
            <a:gd name="adj3" fmla="val 2128780"/>
            <a:gd name="adj4" fmla="val 9024489"/>
            <a:gd name="adj5" fmla="val 337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AEFF24-E31B-BA41-B108-7966DF897035}">
      <dsp:nvSpPr>
        <dsp:cNvPr id="0" name=""/>
        <dsp:cNvSpPr/>
      </dsp:nvSpPr>
      <dsp:spPr>
        <a:xfrm>
          <a:off x="523998" y="2971403"/>
          <a:ext cx="2079304" cy="8268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Escalas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Neurológicas</a:t>
          </a:r>
          <a:endParaRPr lang="en-US" sz="2500" kern="1200" dirty="0" smtClean="0"/>
        </a:p>
      </dsp:txBody>
      <dsp:txXfrm>
        <a:off x="548216" y="2995621"/>
        <a:ext cx="2030868" cy="778434"/>
      </dsp:txXfrm>
    </dsp:sp>
    <dsp:sp modelId="{3D3D7909-73F9-C64C-8D2E-BE0662285CF1}">
      <dsp:nvSpPr>
        <dsp:cNvPr id="0" name=""/>
        <dsp:cNvSpPr/>
      </dsp:nvSpPr>
      <dsp:spPr>
        <a:xfrm>
          <a:off x="2948906" y="1455473"/>
          <a:ext cx="2339217" cy="1929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PVL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LPA</a:t>
          </a:r>
          <a:endParaRPr lang="en-US" sz="2700" kern="1200" dirty="0"/>
        </a:p>
      </dsp:txBody>
      <dsp:txXfrm>
        <a:off x="2993306" y="1913308"/>
        <a:ext cx="2250417" cy="1427129"/>
      </dsp:txXfrm>
    </dsp:sp>
    <dsp:sp modelId="{61A9EC33-B240-384D-93A5-30FC9592ED28}">
      <dsp:nvSpPr>
        <dsp:cNvPr id="0" name=""/>
        <dsp:cNvSpPr/>
      </dsp:nvSpPr>
      <dsp:spPr>
        <a:xfrm>
          <a:off x="4256664" y="291674"/>
          <a:ext cx="2811388" cy="2811388"/>
        </a:xfrm>
        <a:prstGeom prst="circularArrow">
          <a:avLst>
            <a:gd name="adj1" fmla="val 2582"/>
            <a:gd name="adj2" fmla="val 313456"/>
            <a:gd name="adj3" fmla="val 19511033"/>
            <a:gd name="adj4" fmla="val 12575511"/>
            <a:gd name="adj5" fmla="val 301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D12DBC-F9C1-3947-B9A8-7DC05A307C3A}">
      <dsp:nvSpPr>
        <dsp:cNvPr id="0" name=""/>
        <dsp:cNvSpPr/>
      </dsp:nvSpPr>
      <dsp:spPr>
        <a:xfrm>
          <a:off x="3468732" y="1042037"/>
          <a:ext cx="2079304" cy="8268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Testes </a:t>
          </a:r>
          <a:r>
            <a:rPr lang="en-US" sz="2500" kern="1200" dirty="0" err="1" smtClean="0"/>
            <a:t>Laboratoriais</a:t>
          </a:r>
          <a:r>
            <a:rPr lang="en-US" sz="2500" kern="1200" dirty="0" smtClean="0"/>
            <a:t> </a:t>
          </a:r>
          <a:endParaRPr lang="en-US" sz="2500" kern="1200" dirty="0"/>
        </a:p>
      </dsp:txBody>
      <dsp:txXfrm>
        <a:off x="3492950" y="1066255"/>
        <a:ext cx="2030868" cy="778434"/>
      </dsp:txXfrm>
    </dsp:sp>
    <dsp:sp modelId="{8EE4A8B8-4C8A-C94F-9A95-58EE7C4BF96D}">
      <dsp:nvSpPr>
        <dsp:cNvPr id="0" name=""/>
        <dsp:cNvSpPr/>
      </dsp:nvSpPr>
      <dsp:spPr>
        <a:xfrm>
          <a:off x="5893640" y="1455473"/>
          <a:ext cx="2339217" cy="1929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IFN Lambda 4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KIR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HLA-C</a:t>
          </a:r>
          <a:endParaRPr lang="en-US" sz="2700" kern="1200" dirty="0"/>
        </a:p>
      </dsp:txBody>
      <dsp:txXfrm>
        <a:off x="5938040" y="1499873"/>
        <a:ext cx="2250417" cy="1427129"/>
      </dsp:txXfrm>
    </dsp:sp>
    <dsp:sp modelId="{3815DE6E-F6F8-3742-AAE2-4969A267EBF5}">
      <dsp:nvSpPr>
        <dsp:cNvPr id="0" name=""/>
        <dsp:cNvSpPr/>
      </dsp:nvSpPr>
      <dsp:spPr>
        <a:xfrm>
          <a:off x="6413466" y="2971403"/>
          <a:ext cx="2079304" cy="8268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Polimorfismos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Genéticos</a:t>
          </a:r>
          <a:endParaRPr lang="en-US" sz="2500" kern="1200" dirty="0"/>
        </a:p>
      </dsp:txBody>
      <dsp:txXfrm>
        <a:off x="6437684" y="2995621"/>
        <a:ext cx="2030868" cy="778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9388B-3FE4-FB42-A531-909A52B62BC4}">
      <dsp:nvSpPr>
        <dsp:cNvPr id="0" name=""/>
        <dsp:cNvSpPr/>
      </dsp:nvSpPr>
      <dsp:spPr>
        <a:xfrm>
          <a:off x="3506170" y="2689498"/>
          <a:ext cx="4022470" cy="3287164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Polimorfismos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Genéticos</a:t>
          </a:r>
          <a:endParaRPr lang="en-US" sz="2800" kern="1200" dirty="0"/>
        </a:p>
      </dsp:txBody>
      <dsp:txXfrm>
        <a:off x="4259909" y="3459500"/>
        <a:ext cx="2514992" cy="1689671"/>
      </dsp:txXfrm>
    </dsp:sp>
    <dsp:sp modelId="{FBA7EEA6-8467-5B4A-8B49-5FA1D09101C5}">
      <dsp:nvSpPr>
        <dsp:cNvPr id="0" name=""/>
        <dsp:cNvSpPr/>
      </dsp:nvSpPr>
      <dsp:spPr>
        <a:xfrm>
          <a:off x="1400357" y="1912532"/>
          <a:ext cx="2936477" cy="2390665"/>
        </a:xfrm>
        <a:prstGeom prst="gear6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Mediadores</a:t>
          </a:r>
          <a:r>
            <a:rPr lang="en-US" sz="2000" kern="1200" dirty="0" smtClean="0"/>
            <a:t> de </a:t>
          </a:r>
          <a:r>
            <a:rPr lang="en-US" sz="2000" kern="1200" dirty="0" err="1" smtClean="0"/>
            <a:t>Resposta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Imune</a:t>
          </a:r>
          <a:endParaRPr lang="en-US" sz="2000" kern="1200" dirty="0"/>
        </a:p>
      </dsp:txBody>
      <dsp:txXfrm>
        <a:off x="2081554" y="2518027"/>
        <a:ext cx="1574083" cy="1179675"/>
      </dsp:txXfrm>
    </dsp:sp>
    <dsp:sp modelId="{71C7C842-5649-424A-B8E7-D8B5F2D98126}">
      <dsp:nvSpPr>
        <dsp:cNvPr id="0" name=""/>
        <dsp:cNvSpPr/>
      </dsp:nvSpPr>
      <dsp:spPr>
        <a:xfrm rot="20700000">
          <a:off x="3400797" y="300220"/>
          <a:ext cx="2605614" cy="2170044"/>
        </a:xfrm>
        <a:prstGeom prst="gear6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Resposta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Imunológica</a:t>
          </a:r>
          <a:endParaRPr lang="en-US" sz="2000" kern="1200" dirty="0"/>
        </a:p>
      </dsp:txBody>
      <dsp:txXfrm rot="-20700000">
        <a:off x="3998119" y="750339"/>
        <a:ext cx="1410969" cy="1269805"/>
      </dsp:txXfrm>
    </dsp:sp>
    <dsp:sp modelId="{1E7357DF-D341-4B47-8314-5E28FBDC6139}">
      <dsp:nvSpPr>
        <dsp:cNvPr id="0" name=""/>
        <dsp:cNvSpPr/>
      </dsp:nvSpPr>
      <dsp:spPr>
        <a:xfrm>
          <a:off x="3641099" y="2181992"/>
          <a:ext cx="4207570" cy="4207570"/>
        </a:xfrm>
        <a:prstGeom prst="circularArrow">
          <a:avLst>
            <a:gd name="adj1" fmla="val 4688"/>
            <a:gd name="adj2" fmla="val 299029"/>
            <a:gd name="adj3" fmla="val 2546962"/>
            <a:gd name="adj4" fmla="val 15796462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E4069D-5BC9-6F43-BD6C-386E3F52ACAD}">
      <dsp:nvSpPr>
        <dsp:cNvPr id="0" name=""/>
        <dsp:cNvSpPr/>
      </dsp:nvSpPr>
      <dsp:spPr>
        <a:xfrm>
          <a:off x="1040311" y="1375919"/>
          <a:ext cx="4052259" cy="305706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013C36-8596-354E-82F1-1418327D86E1}">
      <dsp:nvSpPr>
        <dsp:cNvPr id="0" name=""/>
        <dsp:cNvSpPr/>
      </dsp:nvSpPr>
      <dsp:spPr>
        <a:xfrm>
          <a:off x="2768499" y="-435257"/>
          <a:ext cx="3276122" cy="36516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854AD-524A-2442-82A6-EDD7EE026E86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AED30-7B1A-4549-AA58-3496BB0797F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05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5E437-C272-F94B-A728-E72EE078C90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6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Contains</a:t>
            </a: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over 1700 genes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Contains</a:t>
            </a: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over 60 </a:t>
            </a:r>
            <a:r>
              <a:rPr kumimoji="0" lang="pt-BR" altLang="pt-B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million</a:t>
            </a: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base </a:t>
            </a:r>
            <a:r>
              <a:rPr kumimoji="0" lang="pt-BR" altLang="pt-B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pairs</a:t>
            </a: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pt-BR" altLang="pt-B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of</a:t>
            </a: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pt-BR" altLang="pt-B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which</a:t>
            </a: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over 85% </a:t>
            </a:r>
            <a:r>
              <a:rPr kumimoji="0" lang="pt-BR" altLang="pt-B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have</a:t>
            </a: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pt-BR" altLang="pt-B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been</a:t>
            </a:r>
            <a:r>
              <a:rPr kumimoji="0" lang="pt-BR" altLang="pt-B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pt-BR" altLang="pt-B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determined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AED30-7B1A-4549-AA58-3496BB0797F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84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14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7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5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2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3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0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3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1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2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17C4D-5982-6546-BE4E-8E4BB7F11E84}" type="datetimeFigureOut">
              <a:rPr lang="en-US" smtClean="0"/>
              <a:pPr/>
              <a:t>7/22/2016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D6138-8455-5541-B901-535DA7189E0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00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hyperlink" Target="mailto:tatianeassone@usp.br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212725"/>
            <a:ext cx="8645525" cy="643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95422" y="1069145"/>
            <a:ext cx="8539088" cy="2250830"/>
          </a:xfrm>
        </p:spPr>
        <p:txBody>
          <a:bodyPr>
            <a:noAutofit/>
          </a:bodyPr>
          <a:lstStyle/>
          <a:p>
            <a:r>
              <a:rPr lang="pt-BR" sz="3200" b="1" dirty="0" smtClean="0">
                <a:solidFill>
                  <a:srgbClr val="C00000"/>
                </a:solidFill>
              </a:rPr>
              <a:t>Perfil  de polimorfismos genéticos em indivíduos vivendo com infecções por vírus persistentes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074985" y="3894136"/>
            <a:ext cx="5458968" cy="1679575"/>
          </a:xfrm>
        </p:spPr>
        <p:txBody>
          <a:bodyPr>
            <a:noAutofit/>
          </a:bodyPr>
          <a:lstStyle/>
          <a:p>
            <a:pPr marL="63500">
              <a:defRPr/>
            </a:pPr>
            <a:r>
              <a:rPr lang="pt-BR" sz="2800" dirty="0">
                <a:solidFill>
                  <a:schemeClr val="tx1"/>
                </a:solidFill>
              </a:rPr>
              <a:t>Tatiane Assone dos </a:t>
            </a:r>
            <a:r>
              <a:rPr lang="pt-BR" sz="2800" dirty="0" smtClean="0">
                <a:solidFill>
                  <a:schemeClr val="tx1"/>
                </a:solidFill>
              </a:rPr>
              <a:t>Santos</a:t>
            </a:r>
          </a:p>
          <a:p>
            <a:pPr marL="63500">
              <a:defRPr/>
            </a:pPr>
            <a:endParaRPr lang="pt-BR" sz="2800" dirty="0">
              <a:solidFill>
                <a:schemeClr val="tx1"/>
              </a:solidFill>
            </a:endParaRPr>
          </a:p>
          <a:p>
            <a:pPr marL="63500">
              <a:defRPr/>
            </a:pPr>
            <a:r>
              <a:rPr lang="pt-BR" sz="1400" dirty="0" smtClean="0">
                <a:solidFill>
                  <a:schemeClr val="tx1"/>
                </a:solidFill>
              </a:rPr>
              <a:t>Instituto </a:t>
            </a:r>
            <a:r>
              <a:rPr lang="pt-BR" sz="1400" dirty="0">
                <a:solidFill>
                  <a:schemeClr val="tx1"/>
                </a:solidFill>
              </a:rPr>
              <a:t>de Medicina Tropical de São </a:t>
            </a:r>
            <a:r>
              <a:rPr lang="pt-BR" sz="1400" dirty="0" smtClean="0">
                <a:solidFill>
                  <a:schemeClr val="tx1"/>
                </a:solidFill>
              </a:rPr>
              <a:t>Paulo</a:t>
            </a:r>
          </a:p>
          <a:p>
            <a:pPr marL="63500">
              <a:defRPr/>
            </a:pPr>
            <a:r>
              <a:rPr lang="pt-BR" sz="1400" dirty="0" smtClean="0">
                <a:solidFill>
                  <a:schemeClr val="tx1"/>
                </a:solidFill>
              </a:rPr>
              <a:t>Laboratório </a:t>
            </a:r>
            <a:r>
              <a:rPr lang="pt-BR" sz="1400" dirty="0">
                <a:solidFill>
                  <a:schemeClr val="tx1"/>
                </a:solidFill>
              </a:rPr>
              <a:t>de Dermatologia e Imunodeficiências – LIM56</a:t>
            </a:r>
          </a:p>
          <a:p>
            <a:pPr marL="63500">
              <a:defRPr/>
            </a:pPr>
            <a:endParaRPr lang="pt-BR" sz="1400" dirty="0">
              <a:solidFill>
                <a:schemeClr val="tx1"/>
              </a:solidFill>
            </a:endParaRPr>
          </a:p>
          <a:p>
            <a:r>
              <a:rPr lang="pt-BR" sz="2000" dirty="0" smtClean="0">
                <a:solidFill>
                  <a:schemeClr val="tx1"/>
                </a:solidFill>
              </a:rPr>
              <a:t>Orientador: </a:t>
            </a:r>
            <a:r>
              <a:rPr lang="pt-BR" sz="2000" dirty="0">
                <a:solidFill>
                  <a:schemeClr val="tx1"/>
                </a:solidFill>
              </a:rPr>
              <a:t>Prof. Dr. Jorge </a:t>
            </a:r>
            <a:r>
              <a:rPr lang="pt-BR" sz="2000" dirty="0" err="1">
                <a:solidFill>
                  <a:schemeClr val="tx1"/>
                </a:solidFill>
              </a:rPr>
              <a:t>Casseb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6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3336" b="13336"/>
          <a:stretch>
            <a:fillRect/>
          </a:stretch>
        </p:blipFill>
        <p:spPr>
          <a:xfrm>
            <a:off x="-58375" y="38100"/>
            <a:ext cx="9234125" cy="68580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5438" y="3886200"/>
            <a:ext cx="7772400" cy="136207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Htlv-1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6" descr="totem imt.jpg"/>
          <p:cNvPicPr preferRelativeResize="0">
            <a:picLocks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252000" y="214290"/>
            <a:ext cx="8640000" cy="642942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346383" y="419100"/>
            <a:ext cx="8609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Times"/>
              </a:rPr>
              <a:t/>
            </a:r>
            <a:br>
              <a:rPr lang="pt-BR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Times"/>
              </a:rPr>
            </a:br>
            <a:endParaRPr lang="en-US" sz="2000" b="1" dirty="0">
              <a:latin typeface="Calibri" pitchFamily="34" charset="0"/>
              <a:cs typeface="Time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714356"/>
            <a:ext cx="8521126" cy="569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14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9100"/>
            <a:ext cx="9111061" cy="551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57158" y="4429132"/>
            <a:ext cx="8501122" cy="2143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6289"/>
            <a:ext cx="9079457" cy="4938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tângulo 5"/>
          <p:cNvSpPr/>
          <p:nvPr/>
        </p:nvSpPr>
        <p:spPr>
          <a:xfrm>
            <a:off x="214282" y="5000636"/>
            <a:ext cx="8501122" cy="2143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pt-BR" sz="3200" b="1" dirty="0" smtClean="0"/>
              <a:t>Resposta imune </a:t>
            </a:r>
            <a:r>
              <a:rPr lang="pt-BR" sz="3200" b="1" dirty="0" err="1" smtClean="0"/>
              <a:t>anti-HTLV</a:t>
            </a:r>
            <a:r>
              <a:rPr lang="pt-BR" sz="3200" b="1" dirty="0" smtClean="0"/>
              <a:t>-1</a:t>
            </a:r>
            <a:endParaRPr lang="pt-BR" sz="3200" b="1" dirty="0"/>
          </a:p>
        </p:txBody>
      </p:sp>
      <p:pic>
        <p:nvPicPr>
          <p:cNvPr id="4" name="Espaço Reservado para Conteúdo 3" descr="1-s2.0-S002432051400366X-gr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7" y="1000108"/>
            <a:ext cx="8572560" cy="5234784"/>
          </a:xfrm>
        </p:spPr>
      </p:pic>
      <p:sp>
        <p:nvSpPr>
          <p:cNvPr id="5" name="CaixaDeTexto 4"/>
          <p:cNvSpPr txBox="1"/>
          <p:nvPr/>
        </p:nvSpPr>
        <p:spPr>
          <a:xfrm>
            <a:off x="6500827" y="6366712"/>
            <a:ext cx="2286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/>
              <a:t>Fuzzi</a:t>
            </a:r>
            <a:r>
              <a:rPr lang="en-US" sz="1200" dirty="0" smtClean="0"/>
              <a:t>, et al., Life Sciences 2014</a:t>
            </a: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ham_tsp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8" y="1000109"/>
            <a:ext cx="7508337" cy="5636511"/>
          </a:xfrm>
        </p:spPr>
      </p:pic>
      <p:sp>
        <p:nvSpPr>
          <p:cNvPr id="5" name="CaixaDeTexto 4"/>
          <p:cNvSpPr txBox="1"/>
          <p:nvPr/>
        </p:nvSpPr>
        <p:spPr>
          <a:xfrm>
            <a:off x="6215075" y="6572272"/>
            <a:ext cx="4143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Fuzzi</a:t>
            </a:r>
            <a:r>
              <a:rPr lang="en-US" sz="1200" dirty="0" smtClean="0"/>
              <a:t>, et al., Life Sciences 2014</a:t>
            </a:r>
            <a:endParaRPr lang="pt-BR" sz="12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>
            <a:normAutofit/>
          </a:bodyPr>
          <a:lstStyle/>
          <a:p>
            <a:r>
              <a:rPr lang="pt-BR" sz="3200" b="1" dirty="0" smtClean="0">
                <a:solidFill>
                  <a:srgbClr val="C00000"/>
                </a:solidFill>
              </a:rPr>
              <a:t>Patogênese da HAM/TSP</a:t>
            </a:r>
            <a:endParaRPr lang="pt-BR" sz="3200" b="1" dirty="0">
              <a:solidFill>
                <a:srgbClr val="C00000"/>
              </a:solidFill>
            </a:endParaRP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34925" y="6577013"/>
            <a:ext cx="8029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 dirty="0"/>
              <a:t>*</a:t>
            </a:r>
            <a:r>
              <a:rPr lang="pt-BR" sz="1400" dirty="0" err="1"/>
              <a:t>Montanheiro</a:t>
            </a:r>
            <a:r>
              <a:rPr lang="pt-BR" sz="1400" dirty="0"/>
              <a:t> </a:t>
            </a:r>
            <a:r>
              <a:rPr lang="pt-BR" sz="1400" dirty="0" err="1"/>
              <a:t>et</a:t>
            </a:r>
            <a:r>
              <a:rPr lang="pt-BR" sz="1400" dirty="0"/>
              <a:t> </a:t>
            </a:r>
            <a:r>
              <a:rPr lang="pt-BR" sz="1400" dirty="0" err="1"/>
              <a:t>al</a:t>
            </a:r>
            <a:r>
              <a:rPr lang="pt-BR" sz="1400" dirty="0"/>
              <a:t>, </a:t>
            </a:r>
            <a:r>
              <a:rPr lang="en-US" sz="1400" dirty="0"/>
              <a:t>Scand J </a:t>
            </a:r>
            <a:r>
              <a:rPr lang="en-US" sz="1400" dirty="0" err="1"/>
              <a:t>Immunol</a:t>
            </a:r>
            <a:r>
              <a:rPr lang="en-US" sz="1400" dirty="0"/>
              <a:t> </a:t>
            </a:r>
            <a:r>
              <a:rPr lang="en-US" sz="1400" b="1" dirty="0"/>
              <a:t>2009</a:t>
            </a:r>
            <a:r>
              <a:rPr lang="en-US" sz="1400" dirty="0"/>
              <a:t> ;70(4):403-7.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16002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  <a:latin typeface="Calibri" pitchFamily="34" charset="0"/>
              </a:rPr>
              <a:t>Polimorfismo</a:t>
            </a:r>
            <a:r>
              <a:rPr lang="en-US" sz="3200" b="1" dirty="0" smtClean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Calibri" pitchFamily="34" charset="0"/>
              </a:rPr>
              <a:t>em</a:t>
            </a:r>
            <a:r>
              <a:rPr lang="en-US" sz="3200" b="1" dirty="0" smtClean="0">
                <a:solidFill>
                  <a:schemeClr val="tx1"/>
                </a:solidFill>
                <a:latin typeface="Calibri" pitchFamily="34" charset="0"/>
              </a:rPr>
              <a:t> genes </a:t>
            </a:r>
            <a:r>
              <a:rPr lang="en-US" sz="3200" b="1" dirty="0" err="1" smtClean="0">
                <a:solidFill>
                  <a:schemeClr val="tx1"/>
                </a:solidFill>
                <a:latin typeface="Calibri" pitchFamily="34" charset="0"/>
              </a:rPr>
              <a:t>codificadores</a:t>
            </a:r>
            <a:r>
              <a:rPr lang="en-US" sz="3200" b="1" dirty="0" smtClean="0">
                <a:solidFill>
                  <a:schemeClr val="tx1"/>
                </a:solidFill>
                <a:latin typeface="Calibri" pitchFamily="34" charset="0"/>
              </a:rPr>
              <a:t> de </a:t>
            </a:r>
            <a:r>
              <a:rPr lang="en-US" sz="3200" b="1" dirty="0" err="1" smtClean="0">
                <a:solidFill>
                  <a:schemeClr val="tx1"/>
                </a:solidFill>
                <a:latin typeface="Calibri" pitchFamily="34" charset="0"/>
              </a:rPr>
              <a:t>citocinas</a:t>
            </a:r>
            <a:endParaRPr lang="pt-BR" sz="3200" b="1" dirty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952518"/>
              </p:ext>
            </p:extLst>
          </p:nvPr>
        </p:nvGraphicFramePr>
        <p:xfrm>
          <a:off x="457200" y="1612900"/>
          <a:ext cx="8229600" cy="47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84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53752"/>
            <a:ext cx="8229600" cy="1143000"/>
          </a:xfrm>
        </p:spPr>
        <p:txBody>
          <a:bodyPr/>
          <a:lstStyle/>
          <a:p>
            <a:pPr algn="ctr"/>
            <a:r>
              <a:rPr lang="pt-BR" b="1" dirty="0" smtClean="0"/>
              <a:t>Cromossomo 19</a:t>
            </a:r>
            <a:endParaRPr lang="pt-BR" b="1" dirty="0"/>
          </a:p>
        </p:txBody>
      </p:sp>
      <p:pic>
        <p:nvPicPr>
          <p:cNvPr id="25604" name="Picture 4" descr="https://www.ebi.ac.uk/ipd/kir/images/figure_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83567"/>
            <a:ext cx="5580112" cy="5757801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5796136" y="1628800"/>
            <a:ext cx="31683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600" dirty="0"/>
              <a:t>O</a:t>
            </a:r>
            <a:r>
              <a:rPr lang="pt-BR" sz="1600" dirty="0" smtClean="0"/>
              <a:t>s KIR </a:t>
            </a:r>
            <a:r>
              <a:rPr lang="pt-BR" sz="1600" dirty="0"/>
              <a:t>interagem com MHC de </a:t>
            </a:r>
            <a:r>
              <a:rPr lang="pt-BR" sz="1600" dirty="0" smtClean="0"/>
              <a:t>classe 1,  </a:t>
            </a:r>
            <a:r>
              <a:rPr lang="pt-BR" sz="1600" dirty="0"/>
              <a:t>apresentam diversidade genética </a:t>
            </a:r>
            <a:r>
              <a:rPr lang="pt-BR" sz="1600" dirty="0" smtClean="0"/>
              <a:t>substancial</a:t>
            </a:r>
            <a:r>
              <a:rPr lang="pt-BR" sz="1600" dirty="0"/>
              <a:t>;</a:t>
            </a:r>
            <a:endParaRPr lang="pt-BR" sz="1600" dirty="0" smtClean="0"/>
          </a:p>
          <a:p>
            <a:endParaRPr lang="pt-B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sz="1600" dirty="0" smtClean="0"/>
              <a:t>O </a:t>
            </a:r>
            <a:r>
              <a:rPr lang="pt-BR" sz="1600" dirty="0"/>
              <a:t>resultado é uma variação </a:t>
            </a:r>
            <a:r>
              <a:rPr lang="pt-BR" sz="1600" dirty="0" smtClean="0"/>
              <a:t>significativa do </a:t>
            </a:r>
            <a:r>
              <a:rPr lang="pt-BR" sz="1600" dirty="0"/>
              <a:t>repertório de células NK entre os indivíduos e também entre as populações, com uma infinidade de possíveis </a:t>
            </a:r>
            <a:r>
              <a:rPr lang="pt-BR" sz="1600" dirty="0" smtClean="0"/>
              <a:t>de combinações HLA /KIR.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38299"/>
            <a:ext cx="8657764" cy="453041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i="1" dirty="0" smtClean="0"/>
              <a:t>Human Leukocyte antigen - class C</a:t>
            </a:r>
            <a:r>
              <a:rPr lang="en-US" sz="2800" b="1" dirty="0" smtClean="0"/>
              <a:t> (HLA-C) e </a:t>
            </a:r>
            <a:r>
              <a:rPr lang="en-US" sz="2800" b="1" i="1" dirty="0" smtClean="0"/>
              <a:t>Killer </a:t>
            </a:r>
            <a:r>
              <a:rPr lang="en-US" sz="2800" b="1" i="1" dirty="0" err="1" smtClean="0"/>
              <a:t>immonoglobulin</a:t>
            </a:r>
            <a:r>
              <a:rPr lang="en-US" sz="2800" b="1" i="1" dirty="0" smtClean="0"/>
              <a:t>-like receptors </a:t>
            </a:r>
            <a:r>
              <a:rPr lang="en-US" sz="2800" b="1" dirty="0" smtClean="0"/>
              <a:t>(KIRs)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47864" y="6557355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* L. B. Cook et al./ Virology 433: 131-140, 2013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987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chemeClr val="tx1"/>
                </a:solidFill>
              </a:rPr>
              <a:t>I</a:t>
            </a:r>
            <a:r>
              <a:rPr lang="en-US" sz="3600" b="1" dirty="0" err="1" smtClean="0">
                <a:solidFill>
                  <a:schemeClr val="tx1"/>
                </a:solidFill>
              </a:rPr>
              <a:t>nterferon</a:t>
            </a:r>
            <a:r>
              <a:rPr lang="en-US" sz="3600" b="1" dirty="0" smtClean="0">
                <a:solidFill>
                  <a:schemeClr val="tx1"/>
                </a:solidFill>
              </a:rPr>
              <a:t> </a:t>
            </a:r>
            <a:r>
              <a:rPr lang="pt-BR" sz="3600" b="1" dirty="0" smtClean="0">
                <a:solidFill>
                  <a:schemeClr val="tx1"/>
                </a:solidFill>
              </a:rPr>
              <a:t>Lambda</a:t>
            </a:r>
            <a:endParaRPr lang="pt-BR" sz="3600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3" y="1124744"/>
            <a:ext cx="8647125" cy="523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98470" y="6476335"/>
            <a:ext cx="8215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*</a:t>
            </a:r>
            <a:r>
              <a:rPr lang="pt-BR" sz="1400" dirty="0" err="1" smtClean="0"/>
              <a:t>Laidlaw</a:t>
            </a:r>
            <a:r>
              <a:rPr lang="pt-BR" sz="1400" dirty="0" smtClean="0"/>
              <a:t> </a:t>
            </a:r>
            <a:r>
              <a:rPr lang="pt-BR" sz="1400" dirty="0" err="1" smtClean="0"/>
              <a:t>S.M.</a:t>
            </a:r>
            <a:r>
              <a:rPr lang="pt-BR" sz="1400" dirty="0" smtClean="0"/>
              <a:t>, </a:t>
            </a:r>
            <a:r>
              <a:rPr lang="pt-BR" sz="1400" dirty="0" err="1" smtClean="0"/>
              <a:t>et</a:t>
            </a:r>
            <a:r>
              <a:rPr lang="pt-BR" sz="1400" dirty="0" smtClean="0"/>
              <a:t> al. </a:t>
            </a:r>
            <a:r>
              <a:rPr lang="pt-BR" sz="1400" dirty="0" err="1" smtClean="0"/>
              <a:t>Frontiers</a:t>
            </a:r>
            <a:r>
              <a:rPr lang="pt-BR" sz="1400" dirty="0" smtClean="0"/>
              <a:t> in </a:t>
            </a:r>
            <a:r>
              <a:rPr lang="pt-BR" sz="1400" dirty="0" err="1" smtClean="0"/>
              <a:t>Immunology</a:t>
            </a:r>
            <a:r>
              <a:rPr lang="pt-BR" sz="1400" dirty="0" smtClean="0"/>
              <a:t>, </a:t>
            </a:r>
            <a:r>
              <a:rPr lang="pt-BR" sz="1400" dirty="0" err="1" smtClean="0"/>
              <a:t>vol</a:t>
            </a:r>
            <a:r>
              <a:rPr lang="pt-BR" sz="1400" dirty="0" smtClean="0"/>
              <a:t> 5:545; 2014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3142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Cromossomos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849"/>
            <a:ext cx="4968875" cy="5031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2908300"/>
            <a:ext cx="2717800" cy="28067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>
            <a:off x="5127625" y="2587625"/>
            <a:ext cx="841375" cy="342900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/>
          <p:cNvSpPr txBox="1"/>
          <p:nvPr/>
        </p:nvSpPr>
        <p:spPr>
          <a:xfrm>
            <a:off x="6200775" y="6343650"/>
            <a:ext cx="2867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*NCBI Gene, 2016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4172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107610"/>
            <a:ext cx="8229600" cy="990600"/>
          </a:xfrm>
        </p:spPr>
        <p:txBody>
          <a:bodyPr>
            <a:normAutofit/>
          </a:bodyPr>
          <a:lstStyle/>
          <a:p>
            <a:r>
              <a:rPr lang="pt-BR" sz="3600" b="1" dirty="0" smtClean="0"/>
              <a:t>Mecanismo de Ação</a:t>
            </a:r>
            <a:endParaRPr lang="pt-BR" sz="36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928670"/>
            <a:ext cx="3944784" cy="559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3929058" y="6357958"/>
            <a:ext cx="8215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*</a:t>
            </a:r>
            <a:r>
              <a:rPr lang="pt-BR" sz="1100" dirty="0" err="1" smtClean="0"/>
              <a:t>Laidlaw</a:t>
            </a:r>
            <a:r>
              <a:rPr lang="pt-BR" sz="1100" dirty="0" smtClean="0"/>
              <a:t> &amp; Dustin. </a:t>
            </a:r>
            <a:r>
              <a:rPr lang="pt-BR" sz="1100" dirty="0" err="1" smtClean="0"/>
              <a:t>Frontiers</a:t>
            </a:r>
            <a:r>
              <a:rPr lang="pt-BR" sz="1100" dirty="0" smtClean="0"/>
              <a:t> in </a:t>
            </a:r>
            <a:r>
              <a:rPr lang="pt-BR" sz="1100" dirty="0" err="1" smtClean="0"/>
              <a:t>Immunology</a:t>
            </a:r>
            <a:r>
              <a:rPr lang="pt-BR" sz="1100" dirty="0" smtClean="0"/>
              <a:t>, </a:t>
            </a:r>
            <a:r>
              <a:rPr lang="pt-BR" sz="1100" dirty="0" err="1" smtClean="0"/>
              <a:t>vol</a:t>
            </a:r>
            <a:r>
              <a:rPr lang="pt-BR" sz="1100" dirty="0" smtClean="0"/>
              <a:t> 5:545; 2014</a:t>
            </a:r>
            <a:endParaRPr lang="pt-BR" sz="11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857752" y="2285992"/>
            <a:ext cx="4000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dirty="0" smtClean="0"/>
              <a:t>Mutação causa modificação da expressão dos receptores IFN alfa e lambda</a:t>
            </a:r>
          </a:p>
          <a:p>
            <a:pPr algn="just">
              <a:buFont typeface="Wingdings" pitchFamily="2" charset="2"/>
              <a:buChar char="ü"/>
            </a:pPr>
            <a:endParaRPr lang="pt-BR" dirty="0" smtClean="0"/>
          </a:p>
          <a:p>
            <a:pPr algn="just">
              <a:buFont typeface="Wingdings" pitchFamily="2" charset="2"/>
              <a:buChar char="ü"/>
            </a:pPr>
            <a:r>
              <a:rPr lang="pt-BR" dirty="0" smtClean="0"/>
              <a:t>Não ocorre ativação do complexo STAT 1 e 2</a:t>
            </a:r>
          </a:p>
          <a:p>
            <a:pPr algn="just">
              <a:buFont typeface="Wingdings" pitchFamily="2" charset="2"/>
              <a:buChar char="ü"/>
            </a:pPr>
            <a:endParaRPr lang="pt-BR" dirty="0" smtClean="0"/>
          </a:p>
          <a:p>
            <a:pPr algn="just">
              <a:buFont typeface="Wingdings" pitchFamily="2" charset="2"/>
              <a:buChar char="ü"/>
            </a:pPr>
            <a:r>
              <a:rPr lang="pt-BR" dirty="0" smtClean="0"/>
              <a:t>Não expressão dos receptores de IFN alfa</a:t>
            </a:r>
          </a:p>
          <a:p>
            <a:pPr algn="just">
              <a:buFont typeface="Wingdings" pitchFamily="2" charset="2"/>
              <a:buChar char="ü"/>
            </a:pPr>
            <a:endParaRPr lang="pt-BR" dirty="0" smtClean="0"/>
          </a:p>
          <a:p>
            <a:pPr algn="just">
              <a:buFont typeface="Wingdings" pitchFamily="2" charset="2"/>
              <a:buChar char="ü"/>
            </a:pPr>
            <a:r>
              <a:rPr lang="pt-BR" dirty="0" smtClean="0"/>
              <a:t>Bloqueio da ação do PEG-IFN alfa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72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6631607"/>
              </p:ext>
            </p:extLst>
          </p:nvPr>
        </p:nvGraphicFramePr>
        <p:xfrm>
          <a:off x="179512" y="568087"/>
          <a:ext cx="8712967" cy="597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971600" y="-531440"/>
            <a:ext cx="6624719" cy="772519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496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x-none" sz="49600" b="1" cap="none" spc="0" dirty="0">
              <a:ln w="12700">
                <a:solidFill>
                  <a:schemeClr val="tx1"/>
                </a:solidFill>
                <a:prstDash val="solid"/>
              </a:ln>
              <a:solidFill>
                <a:schemeClr val="accent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03253" cy="297016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79298" y="2493034"/>
            <a:ext cx="6485328" cy="305375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Os </a:t>
            </a:r>
            <a:r>
              <a:rPr lang="en-US" sz="2800" dirty="0" err="1" smtClean="0"/>
              <a:t>polimorfismos</a:t>
            </a:r>
            <a:r>
              <a:rPr lang="en-US" sz="2800" dirty="0" smtClean="0"/>
              <a:t> do HLA-C, KIRs (KIR2DL2, KIR2DL3, KIR2DS2, KIR2DS3), e IFNL4  </a:t>
            </a:r>
            <a:r>
              <a:rPr lang="en-US" sz="2800" dirty="0" err="1" smtClean="0"/>
              <a:t>estão</a:t>
            </a:r>
            <a:r>
              <a:rPr lang="en-US" sz="2800" dirty="0" smtClean="0"/>
              <a:t> </a:t>
            </a:r>
            <a:r>
              <a:rPr lang="en-US" sz="2800" dirty="0" err="1" smtClean="0"/>
              <a:t>associados</a:t>
            </a:r>
            <a:r>
              <a:rPr lang="en-US" sz="2800" dirty="0" smtClean="0"/>
              <a:t> com o </a:t>
            </a:r>
            <a:r>
              <a:rPr lang="en-US" sz="2800" dirty="0" err="1" smtClean="0"/>
              <a:t>desfechos</a:t>
            </a:r>
            <a:r>
              <a:rPr lang="en-US" sz="2800" dirty="0" smtClean="0"/>
              <a:t> </a:t>
            </a:r>
            <a:r>
              <a:rPr lang="en-US" sz="2800" dirty="0" err="1" smtClean="0"/>
              <a:t>clínicos</a:t>
            </a:r>
            <a:r>
              <a:rPr lang="en-US" sz="2800" dirty="0" smtClean="0"/>
              <a:t> das </a:t>
            </a:r>
            <a:r>
              <a:rPr lang="en-US" sz="2800" dirty="0" err="1" smtClean="0"/>
              <a:t>infecções</a:t>
            </a:r>
            <a:r>
              <a:rPr lang="en-US" sz="2800" dirty="0" smtClean="0"/>
              <a:t> </a:t>
            </a:r>
            <a:r>
              <a:rPr lang="en-US" sz="2800" dirty="0" err="1" smtClean="0"/>
              <a:t>por</a:t>
            </a:r>
            <a:r>
              <a:rPr lang="en-US" sz="2800" dirty="0" smtClean="0"/>
              <a:t> HTLV-1 e HCV?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17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banner-home.jp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207126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839286"/>
            <a:ext cx="7772400" cy="2200275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 smtClean="0"/>
              <a:t>Material e Métodos</a:t>
            </a:r>
            <a:endParaRPr lang="pt-BR" dirty="0"/>
          </a:p>
        </p:txBody>
      </p:sp>
      <p:sp>
        <p:nvSpPr>
          <p:cNvPr id="17411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4627563"/>
            <a:ext cx="7772400" cy="1500187"/>
          </a:xfrm>
        </p:spPr>
        <p:txBody>
          <a:bodyPr/>
          <a:lstStyle/>
          <a:p>
            <a:pPr marL="44450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1"/>
          <p:cNvSpPr>
            <a:spLocks noGrp="1"/>
          </p:cNvSpPr>
          <p:nvPr>
            <p:ph type="title"/>
          </p:nvPr>
        </p:nvSpPr>
        <p:spPr>
          <a:xfrm>
            <a:off x="439738" y="333375"/>
            <a:ext cx="8229600" cy="10668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b="1" dirty="0" err="1" smtClean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Coorte</a:t>
            </a:r>
            <a:r>
              <a:rPr lang="en-US" sz="3200" b="1" dirty="0" smtClean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 HTLV-1 do </a:t>
            </a:r>
            <a:r>
              <a:rPr lang="en-US" sz="3200" b="1" dirty="0" err="1" smtClean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Instituto</a:t>
            </a:r>
            <a:r>
              <a:rPr lang="en-US" sz="3200" b="1" dirty="0" smtClean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 de </a:t>
            </a:r>
            <a:r>
              <a:rPr lang="en-US" sz="3200" b="1" dirty="0" err="1" smtClean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Infectologia</a:t>
            </a:r>
            <a:r>
              <a:rPr lang="en-US" sz="3200" b="1" dirty="0" smtClean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 “Emilio </a:t>
            </a:r>
            <a:r>
              <a:rPr lang="en-US" sz="3200" b="1" dirty="0" err="1" smtClean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Ribas</a:t>
            </a:r>
            <a:r>
              <a:rPr lang="en-US" sz="3200" b="1" dirty="0" smtClean="0">
                <a:solidFill>
                  <a:schemeClr val="tx1"/>
                </a:solidFill>
                <a:effectLst/>
                <a:latin typeface="Calibri" pitchFamily="34" charset="0"/>
                <a:cs typeface="Calibri" pitchFamily="34" charset="0"/>
              </a:rPr>
              <a:t>”</a:t>
            </a:r>
            <a:endParaRPr lang="pt-BR" sz="3200" b="1" dirty="0" smtClean="0">
              <a:solidFill>
                <a:schemeClr val="tx1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 bwMode="auto">
          <a:xfrm>
            <a:off x="3336925" y="3182938"/>
            <a:ext cx="2987675" cy="46196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dirty="0" smtClean="0">
                <a:latin typeface="Calibri" pitchFamily="34" charset="0"/>
                <a:cs typeface="Calibri" pitchFamily="34" charset="0"/>
              </a:rPr>
              <a:t>451</a:t>
            </a:r>
            <a:endParaRPr lang="pt-B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436" name="CaixaDeTexto 14"/>
          <p:cNvSpPr txBox="1">
            <a:spLocks noChangeArrowheads="1"/>
          </p:cNvSpPr>
          <p:nvPr/>
        </p:nvSpPr>
        <p:spPr bwMode="auto">
          <a:xfrm>
            <a:off x="107950" y="6524625"/>
            <a:ext cx="78835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400" dirty="0"/>
              <a:t>* </a:t>
            </a:r>
            <a:r>
              <a:rPr lang="en-US" sz="1400" dirty="0" err="1" smtClean="0"/>
              <a:t>Protocolo</a:t>
            </a:r>
            <a:r>
              <a:rPr lang="en-US" sz="1400" dirty="0" smtClean="0"/>
              <a:t> </a:t>
            </a:r>
            <a:r>
              <a:rPr lang="en-US" sz="1400" dirty="0" err="1" smtClean="0"/>
              <a:t>aprovado</a:t>
            </a:r>
            <a:r>
              <a:rPr lang="en-US" sz="1400" dirty="0" smtClean="0"/>
              <a:t> </a:t>
            </a:r>
            <a:r>
              <a:rPr lang="en-US" sz="1400" dirty="0" err="1" smtClean="0"/>
              <a:t>pelos</a:t>
            </a:r>
            <a:r>
              <a:rPr lang="en-US" sz="1400" dirty="0" smtClean="0"/>
              <a:t> </a:t>
            </a:r>
            <a:r>
              <a:rPr lang="en-US" sz="1400" dirty="0" err="1" smtClean="0"/>
              <a:t>seguintes</a:t>
            </a:r>
            <a:r>
              <a:rPr lang="en-US" sz="1400" dirty="0" smtClean="0"/>
              <a:t> </a:t>
            </a:r>
            <a:r>
              <a:rPr lang="en-US" sz="1400" dirty="0" err="1" smtClean="0"/>
              <a:t>comitês</a:t>
            </a:r>
            <a:r>
              <a:rPr lang="en-US" sz="1400" dirty="0" smtClean="0"/>
              <a:t>: IIER CEP, CEP IMT  e CEP FMUSP</a:t>
            </a:r>
            <a:endParaRPr lang="pt-BR" sz="1400" dirty="0"/>
          </a:p>
        </p:txBody>
      </p:sp>
      <p:sp>
        <p:nvSpPr>
          <p:cNvPr id="13" name="CaixaDeTexto 12"/>
          <p:cNvSpPr txBox="1"/>
          <p:nvPr/>
        </p:nvSpPr>
        <p:spPr bwMode="auto">
          <a:xfrm>
            <a:off x="3313113" y="1700213"/>
            <a:ext cx="2987675" cy="46196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dirty="0" smtClean="0">
                <a:latin typeface="Calibri" pitchFamily="34" charset="0"/>
                <a:cs typeface="Calibri" pitchFamily="34" charset="0"/>
              </a:rPr>
              <a:t>622</a:t>
            </a:r>
            <a:endParaRPr lang="pt-BR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438" name="CaixaDeTexto 2"/>
          <p:cNvSpPr txBox="1">
            <a:spLocks noChangeArrowheads="1"/>
          </p:cNvSpPr>
          <p:nvPr/>
        </p:nvSpPr>
        <p:spPr bwMode="auto">
          <a:xfrm>
            <a:off x="4986338" y="2420938"/>
            <a:ext cx="40800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 smtClean="0">
                <a:latin typeface="Calibri" pitchFamily="34" charset="0"/>
                <a:cs typeface="Calibri" pitchFamily="34" charset="0"/>
              </a:rPr>
              <a:t>(excluídos pacientes portadores de HIV )</a:t>
            </a:r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 bwMode="auto">
          <a:xfrm>
            <a:off x="1443037" y="4408488"/>
            <a:ext cx="2636838" cy="40005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dirty="0" smtClean="0"/>
              <a:t>132 HAM/TSP</a:t>
            </a:r>
            <a:endParaRPr lang="pt-BR" dirty="0"/>
          </a:p>
        </p:txBody>
      </p:sp>
      <p:sp>
        <p:nvSpPr>
          <p:cNvPr id="19" name="Seta para baixo 18"/>
          <p:cNvSpPr/>
          <p:nvPr/>
        </p:nvSpPr>
        <p:spPr>
          <a:xfrm>
            <a:off x="4579938" y="2276475"/>
            <a:ext cx="379412" cy="792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0" name="CaixaDeTexto 9"/>
          <p:cNvSpPr txBox="1"/>
          <p:nvPr/>
        </p:nvSpPr>
        <p:spPr bwMode="auto">
          <a:xfrm>
            <a:off x="5729287" y="4408488"/>
            <a:ext cx="2636838" cy="40005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dirty="0"/>
              <a:t> </a:t>
            </a:r>
            <a:r>
              <a:rPr lang="pt-BR" sz="2000" dirty="0" smtClean="0"/>
              <a:t>319 Assintomáticos</a:t>
            </a:r>
            <a:endParaRPr lang="pt-BR" dirty="0"/>
          </a:p>
        </p:txBody>
      </p:sp>
      <p:sp>
        <p:nvSpPr>
          <p:cNvPr id="20" name="Seta à esquerda, à direita e acima 19"/>
          <p:cNvSpPr/>
          <p:nvPr/>
        </p:nvSpPr>
        <p:spPr>
          <a:xfrm>
            <a:off x="4176713" y="3683000"/>
            <a:ext cx="1314450" cy="1112838"/>
          </a:xfrm>
          <a:prstGeom prst="leftRightUpArrow">
            <a:avLst>
              <a:gd name="adj1" fmla="val 20435"/>
              <a:gd name="adj2" fmla="val 1929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 bwMode="auto">
          <a:xfrm>
            <a:off x="1430337" y="5776913"/>
            <a:ext cx="2636838" cy="40005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dirty="0" smtClean="0"/>
              <a:t>100 HAM/TSP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 bwMode="auto">
          <a:xfrm>
            <a:off x="5729287" y="5713413"/>
            <a:ext cx="2636838" cy="40011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/>
              <a:t> </a:t>
            </a:r>
            <a:r>
              <a:rPr lang="pt-BR" sz="2000" dirty="0" smtClean="0"/>
              <a:t>261 </a:t>
            </a:r>
            <a:r>
              <a:rPr lang="pt-BR" sz="2000" dirty="0"/>
              <a:t>Assintomáticos</a:t>
            </a:r>
          </a:p>
        </p:txBody>
      </p:sp>
      <p:sp>
        <p:nvSpPr>
          <p:cNvPr id="24" name="Seta para baixo 23"/>
          <p:cNvSpPr/>
          <p:nvPr/>
        </p:nvSpPr>
        <p:spPr>
          <a:xfrm>
            <a:off x="2579688" y="4908550"/>
            <a:ext cx="379412" cy="792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5" name="Seta para baixo 24"/>
          <p:cNvSpPr/>
          <p:nvPr/>
        </p:nvSpPr>
        <p:spPr>
          <a:xfrm>
            <a:off x="6923088" y="4895850"/>
            <a:ext cx="379412" cy="792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6" name="CaixaDeTexto 2"/>
          <p:cNvSpPr txBox="1">
            <a:spLocks noChangeArrowheads="1"/>
          </p:cNvSpPr>
          <p:nvPr/>
        </p:nvSpPr>
        <p:spPr bwMode="auto">
          <a:xfrm>
            <a:off x="3536923" y="5185569"/>
            <a:ext cx="266714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200" dirty="0" smtClean="0">
                <a:latin typeface="Calibri" pitchFamily="34" charset="0"/>
                <a:cs typeface="Calibri" pitchFamily="34" charset="0"/>
              </a:rPr>
              <a:t>(amostra selecionada por conveniência)</a:t>
            </a:r>
            <a:endParaRPr lang="pt-BR" sz="1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9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Variáveis</a:t>
            </a:r>
            <a:endParaRPr lang="en-US" b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17658022"/>
              </p:ext>
            </p:extLst>
          </p:nvPr>
        </p:nvGraphicFramePr>
        <p:xfrm>
          <a:off x="323528" y="1613024"/>
          <a:ext cx="8496944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910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ítulo 1"/>
          <p:cNvSpPr>
            <a:spLocks noGrp="1"/>
          </p:cNvSpPr>
          <p:nvPr>
            <p:ph type="title"/>
          </p:nvPr>
        </p:nvSpPr>
        <p:spPr>
          <a:xfrm>
            <a:off x="457200" y="692150"/>
            <a:ext cx="8229600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b="1" dirty="0" smtClean="0"/>
              <a:t>Processamento das amostras</a:t>
            </a:r>
          </a:p>
        </p:txBody>
      </p:sp>
      <p:sp>
        <p:nvSpPr>
          <p:cNvPr id="20483" name="AutoShape 10" descr="data:image/jpeg;base64,/9j/4AAQSkZJRgABAQAAAQABAAD/2wCEAAkGBxQTEhUUExQUFRQVGR0aFxcYGBgYFhgYGhwWGBgVFRcYHSggHBolHBkVITEhJSkrLi4uGB8zODMsNygtLiwBCgoKDg0OGhAQGC0kICUsLCwsLCwsKywsLCwsLSwsKywsLiwsLCwsLCwsLCwsLCwsLCwsLCwsLCwsLCs3LCssK//AABEIAIQAoAMBIgACEQEDEQH/xAAcAAABBQEBAQAAAAAAAAAAAAADAQIEBQYABwj/xAA+EAACAQIEAgYGCAUEAwAAAAABAhEAAwQSITFBUQUTImFxkQYHMkKBoRQjUmJyscHRM4Ky4fAVU3PCNEOD/8QAGQEBAAMBAQAAAAAAAAAAAAAAAAECAwUE/8QAIREBAAIBBAMBAQEAAAAAAAAAAAECEQMSITEEMjNRQRP/2gAMAwEAAhEDEQA/ALb1PKOtxB45F8IzGvQelsDYuLmvqCqA6mdBptHwrBep8fWYn8Cfma32JOe/bt8FU3COBIICz4amt/I+kr39lKno2jg9Xa6pWM5nZy5/lB0HcTRcR0Houa0l0JMdWWtuM0ZiBMMdOYrR0tY4VUeG6AwrgOgYjX32EcwRwPdUy30LaVMgzhQS052nUayTwinKuTEQNryliPvpHa+IOtL0u0qibi64Q6x2TJb5CKgVVjoq2/8ABtLk1i5dLNJJklF5SBrTR6NlZPYu/dlrZ+Bk8hvWmA4bAUsUwhT9D4GwGzorLcTssrMZWeBHHuNYP1zp9dhj9x/6kr0jFW8t23cGhJyN94HUT4EGvPvXOnawp7rg+dut/G+kDzQikiiRSRXVUmTIpMtWHRvRV6+WFlC5UaxAidtTxp+K6ExFv27F0fymPMVWbRE9oVeSkiilY308aQrV1ZCIpIouWky0VDiuiiBa4rRXL031Qr2sT4J+bVusd2LiXvdgpcPJWgq3gCPnWK9US/8Ak/8Az/7V6GR/nD41yfI+kvZbstLUD/Tyn8G4ba/ZYB0H4Z1HnXNgWcRculk4qgCqe5iJMViqdYbrLxcapbBRT9pj7ZHcAAKJ0naJQMoJa2wdRzImR5TUhFAAAAAGwGwp4oGWLyuoZTKnb9j30UVCu9HjMXts1tz7RWMrfiU6fGh/RLj6NiJHEWwqt5yaB129nvKi6rbOZzyOyrPPc1ifXFb7GGPe48wp/SvQcNh1trlUAD8+8nnWG9by/U2P+Q/01t4/0hE9PK8tNcQJo0Vb+ifRX0jEoh9he2/guwPia6lrRWMyz7bz0S6K+j4ZQfbftv4nYfAVbvilUwT2vsiSfIUTGlgvY9piFU8Fn3u+AD5UXDYMIAF+JOpPex51ybWmbTLbpWYi5af27DN3tamPHSarrno7gro0tL3lCVjxHCsT6d+l2Ns4u5aR2sIhhAF9sfbkjteArZdDm8+FsYi+uTEdkOIy5lYxDjnxqldWc4iZXtpzWMyjP6B4VtmvL4MD+YqBf9XH+3iNeAdf1Fbs2uFBW8zGLYBUHV29meIQD2vHato17x1LPZEvNcV6A4tfZCP+Fo+RqoxPQOJT2rF0fykj5V7KyXQZzJHLIf3qK3SLIYuCATCuple4NPsn5VpXy7/2FP8AKFN6pR2cT4p/2rb4zElAoUAu5hAdp4k/dHGsX6qB2MT+JPyatdviRPC0SvxbtR8AKy1/eWluz7XR43uE3G4k6L/KuwFLc6OTQrNthsyGI8RsR3GpddWIj4O+xLI4AuLExsynZ1/bhRr94IrM2yiTz8BUXEf+RZjilwHwGWPnTuk5yry6xJ8J/eKIMtYRnOe8TO62wYVfGPabx0or9HWiCMgE8V7J8xUo11BCw7vbcW3OdWnq3O+nuP3xsay/rXScNaPK7+amtN0wYVCN+sSI5zH5VQes5Zwg7rg/WtdH6QienlGWvQPVl0cVS7fPvkIvgupPnWDyHYb8PjXtPROCFmzbtD3F18d2PnXs8q2K7f1WscnY9DkDKJKMGy7kgSGAHOCakW7isoZCCragjYim3byoJZlUcyY8qrjesFvq7/VkmTlPZY96sI+Iiuflol4iwjkFkVo2kAkeFQsSescINQhDXDwkeyk851NHuYcmM1xyOSwoPjEnyIolm2FACgADYCgjdKPFpoMFoWeIzMFJ8dal4iyVtuLQGZVItg7SBCinXsOLisjbMIMbjvFMw+KiFvELc2k6K/3kO2u5FQPnrEYjHtdylsT9Jzez2wQ+3s7BflFe43MIRh267Vha7feQuvzq4vOo7RZB94lZ896gn60iARaBkk6ZyNQF+7OpPHSq0ptzy11NTfjjDP8AqtuAJiJIHaTcxwatfjCCVdHTPbmBmEMD7SHx01rB+heH+pdub/kP71oOprfW95ZNBhOkLdwaNBGjK2hU8jz8RTsTj7dsSzjuA1JPIAVnRap3VVlgwvMHqxuOVViMoXMDkTeD94nepGIVHUqWEEbgiRyI76zi26cLdMGFxh+kYIS8VV+De4/eDwPcamXcSiiWZQBuZrOZK7JU4MLazdN51f2bS6rOjO2waOCjhNU3rDIOEaCDDqdPGiZaj9JYebVzT3W/Kr6c7bRJMcMV6I4AXcXbBEqpzt4LrHnXqGOvlQIALucqDmx3J7hqayXqywel26fuov8AU36Vr8UQLtgniWAPAEjT9a18q2b4/FKRwi4trOFttfvsIXVrjanXgo4TwAqs6H9L8JjWNuy0vE5HTKWA3Ika0X0/9HnxuF6u24V1cOAT2GI0ytWW9X3oFew9/wCkYrKrKCERWzb7sxHyFeObW3Yxw9FYpsmZnlsUtdU6hf4bmCv2GPsleQMER4VYqlCxqAtaTiXD6cAmpJ+XnRcdd6u2zADNoFB2zEws901oyMuYpVYLBZ98qiSO9jsPjTLt24yw2HzLxGdDpzjapeDwgRYGp3Y8WbiSe814F096WY44i4zX7tm4jkLbUwqAHRQsa/Hes73ivbTS0p1JxD2vDLZY6W1V191lAYd4HEd4qXVVgetvYS1dujJiAgeYghh+jDcVb21kA8xPnrV2csp6J4fJhwD9t/jBiflVxlqP0Ov1KeBPmTUuKta26cysYFp2Sg4+07WyEMMY7pAMlZ4SNJquxOExP/qKoCIC55ymXO533WoQl42xcZ7eRsqDNn79BlG3jQsRhb4Di05lmhGYqQiATmiNSTp8aaExnNDqOI24gaaCpWFS/qHK7NlIgrPuabzzoHYVH1a4SCwH1ZCxbIGoVhvJo+Wq3JiFtjIpzwMxdgwLAalRwBNPAxWZZK5cwJygezmMqT3LHiaCwy11y32Gn7LfkaMF1p6pIg7HQ+B0NEonoXhOrwdoEQWGc/zf2irbFWRcUqZE7Ebqw2Yd9HNsKIXQAQO4DQVR9RjLYULcW7G5YCTzqbW3TMqJ301k0vK0/wC4glG79NVPcab/AKirfw1e4e4ED4s0AVH/ANUuIrNcsOAp9zUkaCQOOp+VIPSSwfaZl0khlIjxqEp+EsEEu5BdtNNlUbIv78ab0qk2iQCShV4HHKZI8poljFI+qOreBmjCoDg4IBGoIkHxqDe6Oss+drNpn+0UUtp3xTcjprZK3LZ9wmMv/G/LuNOa/c0i1r95wAPGP0pwROC467CHizdlRtmZuXcBNSVWAB9kfkKj2MMc2dyGfhwVRyQfrvUltjFSKLomDZtn7oqURTMPbyoijgoHyogFQtLoropyrXZalBAK6K6O6ligaBSxSxSmg4CnoKFFFQ0Eu69M66m3jQ5ogcXqbcto3tKpnmAaFSG4AQCQCdp40AbXQeHVldLYVl2ykgeQodzoUT2blwAk5wWJzgzIJOw8KmzShyKgQFwb2La28OqlFnRjqNo331nam3Ok7yZusw5IUCChnMTuAO7eam3seqGHMbcDrPCfhR7d9SJBBHcaCL0Z0mt7ZXVgJIZYImpd65EedODCoOMu9o8hpVoCAR8KiX8blYg2rpA95QCD4CZqaabNVSo+lFS8RP0pCojsLA7ZAkwdYodyFZfrMYABAAtkjlvz33qfiMCNOrRJ2OYsNJB3WorYG6ZzLagzOW7dB4kCY4z8KgA6ssCDicWBGp6sgjTcGkW3DEi/ilmDLWyZBjT8VSbOEuhpZQIGkX7pE8ypEfGuGCuCCOUEddcHx7zQCBIQ5cRdEceqYkE9x3pz3zAjFONRqbLTEgkRFK+BugSoOaIC/SbmUb8Y1O2sc6MmDulhmzhYALLfcsDxjn41IlN0vZ1OYwDr2W35RFT0O1BsplUCS0cWMk+JO9EQ0B71DFJdzToVO8yIPdqKCLxA7SH4EN/erCQKpMbYdCP4t0STqAdTJy8wB3VafSF5xHPT86IGqJgVXRoecyKCh07RIjn2TVwHoealDVALmpAANo+GlMDU6akOmqu/fABZtANSeVWF1uyayPTuNzNkUnKp1PNv7VrpUm0qXttjLSm83M0gunmaDNdmrJcYXDzpc5oGalzUBw9LnNU1y87MJV7eXY51CtrxB30odt7ikEC5cInTOuvjFBe56XrT/gqMraAkR3cu6nTUiR1p/wAFKLp7vKo4anA0D76ng5+R+VAzuPst5qf1qLe6RsZ2RsyMNC0EA+BH60e06n2bgbu0P96vNZhXdB/XHYqfIEU1ShngdjEqfKnnMOAPy0+Nc14e8Dy1EjxqixxB4MfjBpc7jgp+OX96CiofZOx4GNfCnZWHveY/aoBhe5hhHdPlFEDVGVm0kDvIP6USRx0HE8hTAidPY/q0AB7bTl7ubfCsigqR0jjDeuF+Gyjko2oQFdHSrtq8l7bpakUppK6uc9ZaWurqAN/DI+jqGA2nWiWcOoYkKAYiRvHKkrqApp1dXVYLNKDSV1RIzPSJ+tufi/aoTGurq6GnM7Xlv2NhMU6+y7DwOnkam4fpu7IBynWJI1+UV1dTUrGM4TSWja2CsxQ0sADSR4Glrq58vQS0x4mYqB6Q3itkge8QD4ca6uq+l7Qi3TOpThXV1dKe3kf/2Q=="/>
          <p:cNvSpPr>
            <a:spLocks noChangeAspect="1" noChangeArrowheads="1"/>
          </p:cNvSpPr>
          <p:nvPr/>
        </p:nvSpPr>
        <p:spPr bwMode="auto">
          <a:xfrm>
            <a:off x="147638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0484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6825" y="3708400"/>
            <a:ext cx="3136900" cy="258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5" name="CaixaDeTexto 3"/>
          <p:cNvSpPr txBox="1">
            <a:spLocks noChangeArrowheads="1"/>
          </p:cNvSpPr>
          <p:nvPr/>
        </p:nvSpPr>
        <p:spPr bwMode="auto">
          <a:xfrm>
            <a:off x="900113" y="1844675"/>
            <a:ext cx="29511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Coleta de Sangue por punção digital</a:t>
            </a:r>
            <a:endParaRPr lang="pt-BR"/>
          </a:p>
        </p:txBody>
      </p:sp>
      <p:pic>
        <p:nvPicPr>
          <p:cNvPr id="20486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784475"/>
            <a:ext cx="2960688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b="1" dirty="0" smtClean="0"/>
              <a:t>Extração de DNA </a:t>
            </a:r>
            <a:r>
              <a:rPr lang="pt-BR" sz="1600" b="1" dirty="0"/>
              <a:t>(</a:t>
            </a:r>
            <a:r>
              <a:rPr lang="pt-BR" sz="1600" b="1" dirty="0" err="1"/>
              <a:t>Whatman</a:t>
            </a:r>
            <a:r>
              <a:rPr lang="pt-BR" sz="1600" b="1" dirty="0"/>
              <a:t>™ FTA™ </a:t>
            </a:r>
            <a:r>
              <a:rPr lang="pt-BR" sz="1600" b="1" dirty="0" err="1"/>
              <a:t>Elute</a:t>
            </a:r>
            <a:r>
              <a:rPr lang="pt-BR" sz="1600" b="1" dirty="0"/>
              <a:t> </a:t>
            </a:r>
            <a:r>
              <a:rPr lang="pt-BR" sz="1600" b="1" dirty="0" err="1"/>
              <a:t>Cards</a:t>
            </a:r>
            <a:r>
              <a:rPr lang="pt-BR" sz="1600" b="1" dirty="0"/>
              <a:t>)</a:t>
            </a:r>
            <a:r>
              <a:rPr lang="pt-BR" sz="1600" b="1" dirty="0" smtClean="0"/>
              <a:t/>
            </a:r>
            <a:br>
              <a:rPr lang="pt-BR" sz="1600" b="1" dirty="0" smtClean="0"/>
            </a:br>
            <a:endParaRPr lang="pt-BR" sz="2200" b="1" dirty="0" smtClean="0"/>
          </a:p>
        </p:txBody>
      </p:sp>
      <p:sp>
        <p:nvSpPr>
          <p:cNvPr id="21507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charset="0"/>
              <a:buAutoNum type="arabicPeriod"/>
            </a:pPr>
            <a:r>
              <a:rPr lang="en-US" smtClean="0"/>
              <a:t> Amostra Coletada Seca</a:t>
            </a:r>
          </a:p>
          <a:p>
            <a:pPr marL="457200" indent="-457200">
              <a:buFont typeface="Arial" charset="0"/>
              <a:buAutoNum type="arabicPeriod"/>
            </a:pPr>
            <a:endParaRPr lang="en-US" smtClean="0"/>
          </a:p>
          <a:p>
            <a:pPr marL="457200" indent="-457200">
              <a:buFont typeface="Arial" charset="0"/>
              <a:buAutoNum type="arabicPeriod"/>
            </a:pPr>
            <a:r>
              <a:rPr lang="en-US" smtClean="0"/>
              <a:t>Cortar disco de 3mm</a:t>
            </a:r>
          </a:p>
          <a:p>
            <a:pPr marL="457200" indent="-457200">
              <a:buFont typeface="Arial" charset="0"/>
              <a:buAutoNum type="arabicPeriod"/>
            </a:pPr>
            <a:endParaRPr lang="en-US" smtClean="0"/>
          </a:p>
          <a:p>
            <a:pPr marL="457200" indent="-457200">
              <a:buFont typeface="Arial" charset="0"/>
              <a:buAutoNum type="arabicPeriod"/>
            </a:pPr>
            <a:r>
              <a:rPr lang="en-US" smtClean="0"/>
              <a:t>Lavagem com água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mtClean="0"/>
              <a:t>Incubar por 30 min a 95°C</a:t>
            </a:r>
          </a:p>
          <a:p>
            <a:pPr marL="457200" indent="-457200">
              <a:buFont typeface="Arial" charset="0"/>
              <a:buAutoNum type="arabicPeriod"/>
            </a:pPr>
            <a:endParaRPr lang="en-US" smtClean="0"/>
          </a:p>
          <a:p>
            <a:pPr marL="457200" indent="-457200">
              <a:buFont typeface="Arial" charset="0"/>
              <a:buAutoNum type="arabicPeriod"/>
            </a:pPr>
            <a:r>
              <a:rPr lang="en-US" smtClean="0"/>
              <a:t>Lavar com água</a:t>
            </a:r>
          </a:p>
          <a:p>
            <a:pPr marL="457200" indent="-457200">
              <a:buFont typeface="Arial" charset="0"/>
              <a:buAutoNum type="arabicPeriod"/>
            </a:pPr>
            <a:endParaRPr lang="en-US" smtClean="0"/>
          </a:p>
          <a:p>
            <a:pPr marL="457200" indent="-457200">
              <a:buFont typeface="Arial" charset="0"/>
              <a:buAutoNum type="arabicPeriod"/>
            </a:pPr>
            <a:r>
              <a:rPr lang="en-US" smtClean="0"/>
              <a:t>Armazenar amostra</a:t>
            </a:r>
            <a:endParaRPr lang="pt-BR" smtClean="0"/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4713" y="1268413"/>
            <a:ext cx="111125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>
          <a:xfrm>
            <a:off x="-575891" y="548680"/>
            <a:ext cx="10404475" cy="1062038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3200" b="1" dirty="0" smtClean="0"/>
              <a:t>Discriminação alélica da IFN Lambda 4 e HLA-C  </a:t>
            </a:r>
            <a:br>
              <a:rPr lang="pt-BR" sz="3200" b="1" dirty="0" smtClean="0"/>
            </a:br>
            <a:endParaRPr lang="pt-BR" sz="3200" b="1" dirty="0" smtClean="0"/>
          </a:p>
        </p:txBody>
      </p:sp>
      <p:sp>
        <p:nvSpPr>
          <p:cNvPr id="22531" name="CaixaDeTexto 3"/>
          <p:cNvSpPr txBox="1">
            <a:spLocks noChangeArrowheads="1"/>
          </p:cNvSpPr>
          <p:nvPr/>
        </p:nvSpPr>
        <p:spPr bwMode="auto">
          <a:xfrm>
            <a:off x="539750" y="1989138"/>
            <a:ext cx="83534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/>
              <a:t>PCR Real Time  - 40X SNP Genotyping Assay  - sistemaTaqMan (Applied  biosystems)</a:t>
            </a:r>
          </a:p>
        </p:txBody>
      </p:sp>
      <p:sp>
        <p:nvSpPr>
          <p:cNvPr id="22533" name="CaixaDeTexto 5"/>
          <p:cNvSpPr txBox="1">
            <a:spLocks noChangeArrowheads="1"/>
          </p:cNvSpPr>
          <p:nvPr/>
        </p:nvSpPr>
        <p:spPr bwMode="auto">
          <a:xfrm>
            <a:off x="285720" y="6448032"/>
            <a:ext cx="8604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600" dirty="0"/>
              <a:t>* O ensaio vem marcado com as fluorescências FAM e VIC </a:t>
            </a:r>
          </a:p>
        </p:txBody>
      </p:sp>
      <p:sp>
        <p:nvSpPr>
          <p:cNvPr id="21506" name="AutoShape 2" descr="data:image/jpeg;base64,/9j/4AAQSkZJRgABAQAAAQABAAD/2wCEAAkGBhASEBUQEhQSFRQQFBgXFRQUFxgYGRUWFB4YFRYXFxYYJycgGBklGRcUHy8gIygpLCwsFx8xNTAqNSYrLSkBCQoKDgwOGg8PGiwiHCUpKS0uLCwsLCksLC4sNSksKSwtKSwsLCwpKSwsLCwsLCwsKS0pKSwpLCwpLCksLCkqLP/AABEIANAA0AMBIgACEQEDEQH/xAAbAAACAwEBAQAAAAAAAAAAAAAABAIDBQYHAf/EAEEQAAIBAgMCCwYFBAECBwAAAAECAAMRBBIhBTETFTIzQVFTYXGBkQYicpKx0RQjQlKhYoKyweFjoiRDc5Oj0vD/xAAZAQADAQEBAAAAAAAAAAAAAAAAAQIDBAX/xAAwEQACAgECBAIJBAMAAAAAAAAAAQIRAyExBBJBUWHBBSJScYGRodHwE7Hh8RQjMv/aAAwDAQACEQMRAD8A9dwGy6LU1ZkUki5JG/WMcT0OzT0ktmcynhI1nOY6mMlug4nodmnpDieh2aekhwh6zDhG6zHRPOT4nodmnpDieh2aekvw592WyS0J8T0OzT0hxPQ7NPSOQgMT4nodmnpDieh2aekchABPieh2aekOJ6HZp6RyEAE+J6HZp6Q4nodmnpHIQAT4nodmnpDieh2aekchABPieh2aekOJ6HZp6RyEAE+J6HZp6Q4nodmnpHIQAT4nodmnpDieh2aekchABPieh2aekOJ6HZp6RyEAE+J6HZp6SrE7JoBGIppop6O6aMqxfNt8J+hgBVszmU8JCvyjJ7M5lPCQr8oxoiexXOd9sq1RadPKWVWchyrFTuOUXFja9zp1CbW0MUKVJ6p/8tGbX+kEgeZsPOed1azuc9RmdutidCd+Vdy9WgnVw+NzlfRHHmnSruehex9Z2wdMuSTdrEm5KhiFJPXbr6ptzy/Ye0alGtTyOwRqiqyXJUh2Cn3ToDdr3Fp6eJlnxvHLU34fIpx9x9hCExOgIQhAAhCEAK62IVBmdlUdbEAepkUxdMrnDKV/cCLesxfarB1G4KqqcItFiXp/uBtrbp3H18ZnOMOcFiXoFrPlLUzb3DfcAOjX+O6bxxKUU76mEsrTao6z8UmXNmXL+64t6z5UxdNTZnUHqLAfWcNi2yYWrhz+lqVVPhqWv6Mf5j+2DS4wPCoXXgh7qqWN+jQfWX/j679/L7k/r6bdvP7HXK4OosQekSUwvY/DulA5lZQ1RiitoQunQe+83ZzzjyyaN4S5ophCEJJQQhCABCEIAEqxfNt8J+hlsqxfNt8J+hgBVszmU8JCvyjJ7M5lPCQr8oxoiexk+0iE4StboS/kpDH+AT5Tz3CoQGve5djr067x3WtPVCJ5i6hSy7gjuo7grsij0AE7+EerR53ErVM+7OoFsZSABN2pi3Qcrh93WArk+U6v2g2jwGL4UPXWkxp0a7B/y6ZqXyOFa4Uj3bkdever7C01OJckXZaXuH9t2s9u8jIPXrnZnZtI02plFZKl86tqGzb8198y4iS/UaN+Hg+S0c3gvafELRKPTz16DNTq6EcIUJylAAbs6DPbomtsz2jpVaZdiqEOVtmuDoGVgdLqUZGvbQNrHcPsqjTbMiANYC+pNhoNT3aRDGey9FlqBBkaohAsSADrlNh1E7t2g00E57idCUkbIM+zmXx1fCAZ0BptWKgL/wBViVAN+i9gMoE6WS1Radn2EIRFGXtbAV3anUo1MrUybqxbIwPWBv8A+Znr7N1TSr5mThcSQTYEItjfx6T0TpJXUrBeuaxyySpfnUylji3b/Ohzu1/ZapVSkEZAyUxTe97Nlta1h13/AImhxS/4z8TdcvB5ba3v9P5j/wCLHUZajXF+uDyyqvf9RLHC7Xh9CUIQmRsEItjNoU6Qu5tfco1Zj1Ko1MTy162+9Gn1DnGHedyeWspR6isaxW06VM5S12O5FBZj/aNZSMfWbkUGt11HVP4GYxnCYGnTFkUC+89J7yd5PjFMNtJmrshAyHMEPSWp5c/+X/aYWlsgLOExX7KPzt/9Z8/FYkb6Kn4ag+jAfWI7RYZ67vwh4FaZXI1igIJLLcgXuPO1pqbRxBSmzLyjZV+JjlX+SIWuwBhMYXJBp1EI/eBbyIJBluL5tvhP0Mp2ZiGemC1sykq1v3ISp077X85di+bb4T9DExlWzOZTwkK/KMnszmU8JCvyjBET2K55liMNwjsg1JrViB1srVWUfMBPTZwlBcm0AG0tij6PmYHwOYes6sDrm9zOLOrr3jPsPVH4sa6PRcDv1psP4Bnoc8z9mSKeNpL0LUq0x5Z0X/ET0yTxOs77pG3C/wDFeIQhCcx1C+NwSVUyOLi4PUQVIIIPQQQIiqYmju/Pp9RIFQee5/O01pl7Qu1ZaZz5RSd7IxUlgVUagjcCdO+UpUJoso7coscpORv21BkP86Hyj4MSw/B1KCM/vqUBvUAuRbeRuBiODwdBz+WtajdQ4ysyhlbcQASPI66x+qw1NyK4veJSNn1BycRU8GCN/oGU4jDVxb84Hxpj/Rgku5MnoWx2hyRMOkHckDEA5dGyKmh799txjg2amTNUqVGAGuZ8q27wthbxjcUt2RB6jOJ2pSpmzMM3Qq+8x/tGsWaviauiLwK/vqaufBBoPMxjCrRSmXpBMtibpbW3eN8X2Zi3YpnqIeEph8lrMt7EZetbEjXqEVpbI1IomHw73Yu1Rv1sruzb9AQLDp0E0atFXWxvY26SO/osYvtCmS9GwJy1bnuGVxc+ZEdkt3uBm7ApgYem2t3RWYkk3Nt+s+UNhouRgTnRsxfpbNfNcbtbmaFKiqqFUABRYAdAEnEMWxGzqVQ3dFYgWuR0dR6x3T7jMCtXKH1VWzZdCGsCAGB3jW/kIxCAC2EwKUs2TRXbNlFgFNgDlA3XteWYvm2+E/Qy2VYvm2+E/QwAq2ZzKeEhX5Rk9mcynhIV+UY0RPYrnHVtj4itjWd6ZROEVs2hUpRy5ba+8zZV6NL907Gc77aYmqlOnkLKrOQ5U2O45VuNQCerq75rCTT06mLx/qNR8TP29sytQxH4ikjspdaoIBYLUv7ynLchTbfb9ZndbPxfC01q5WXOt8rixF+giZvsfXqPg6bOST7wDMbllDEKT5fSbQEmc3Kk+hpjx8jbXU+whCZmoRfE4JKliw1W9iCQRffYqQbRiEAF3wg4I0lGUZCoHUCLCUbMNawV0ChKarqQSzjQkWPJsBv11j8IAc7i8T/4nhrNai6081vdCm4qXPi6/JNLbGI4Omz/ALFJ8+j+bR3gVsRYWO8WFjffcRLa2EWqvBvfK2+xtu7xKjVqzOd8ro5P2drotZVVr8LS9/uqAk+tvrOp2pzAPQHplvhDgm/dbWU1sAjFGIN6Rulja3RbvGgmrQ5Imuaam7Rlhi46FGCqUnDmmPdZjc9DmwBIPSOi/dKsJsnIynO7CmpRAcuitl3kC55Ij9p9mB0hCEIAEIQgAQhCABKsXzbfCfoZbKsXzbfCfoYAVbM5lPCQr8oyezOZTwkK/KMaInsKY/FClSeqd1NGbX+kE2893nPNsRi6tQhqrs7d50BO/Ku4fad77TLfB1u5L+SkMf4BPlPOcMpsb31Y7/8AXda06cSN+ESctV/Bsez+1qtGtTCuwptUVWQm6kVGC6A8k3a+lp6jPHtmUS2LpKATd6Yt+k2cP6gB791p3m1du1aGMWlwlPJiAqIrqfy6zXy3ZbXVrbjr/uMsbloLPKMZ7V+M6aE53B+2NM0BVqKVdcwrILHgmptke5NtM27rE2MBtBKyl0JIDMpvoQyGxB//AHVMaaMlJPYahCERQQhCABFcXvEaiuL3iNEy2KI7Q5IiUdockRsiG5ZCEJJqEIQgAQkKtVVF2IAHSTYepiXHlE8jO/8A6aMw9QLRpN7Cs0IRA7VPY1/kH3nw7ZQcpKy95ptb1F4+RhaNCVYvm2+E/QyvC7RpVOQ6tbeAdR4jfLMXzbfCfoYqrcZVszmU8JCvyjJ7M5lPCQr8owRE9ioi+h3GeW1ECllGgR3QX6ldkUegE9TnluJw3CVHTeTWrEDrZWquo+YCb4nVmnDz5HKXZPyOi9gaKHEuxF2SkCndckOfG2UevXOrxfs3RrUqlOrduGYMzg5WDLyChHJy6W/5nH+wdUfjN+j0XA79abfQGejSMrakysyTm7/NDIwvs3SR2clnLkM4YLZnAK5yABckE93TaZ2I9kilOoKLsfdLIh351XKmu7cqC5F/d36kzqISFNoxcEc9h/aHgvdrBwBUZQ7DWxY8HcfDbU/zOgET2tswV6YQmxV1dTvsyEMNOkabosm06lLTEJp2tMEp/cN6fSOubYFa3NaEqoYlHGZGDDrBvLbyCwiuL3iNRXF7xGiZbFEdockRKO0OSI2RDcshIvUAFyQAN5Og9ZnNtjP7tBDUP7uTTHi53+AvEot7GlmjUqBQSSABvJ0A8TMw7RqVdMOvu9NZwcv9i73+klT2SXIbENwhGoQC1NfBf1HvMerU2K2U5T0G17eUrReIasUpbGS+aoTVf91TUD4V5KyyhtFWrNRAN0G/oO64HhmX1kdj1neitR2BNRQ2gta43d8Uw2yqqtTqlrtnYuvu2Aq3zWNrm3u7z0SW29wPuNxzh6lqi01ohOULhi2pzGxIFrDSaOMxIp02c65Re3WegeZsItjNkCoWOd14VQrhctmAvbeDY2JGks2jhGqBVByjOGYjfZdRbvzZYgJ4GuKiCpaxYajpBGhBPcQRLMXzbfCfoZRs7BtTzqTmUuWUnf71i1/7r+svxfNt8J+hgMq2ZzKeEhX5Rk9mcynhIV+UY0RPYrnA4Zcm0gp0tij/AN+ZgfPMPWd9OLr7IxFfHszU2RBVQ5jquSjlykG+rNlHhfumsHv7hQdXfZivstanjqa9CvVpDyzov+Inp8832/s2rh8T+JpozJnWqGtdVe5zISLkA2320zzv9n4wVaS1QGAdQbMLEX6CIsmtM1bTp+CGYQhMhBEMfiWDpTVlTMrszkXstPL0aD9Q9DH4pi8EXZXVijJexsCCGtcEHwHpABShsqlURahCq7DV6DFQT1grvEjh0c34HFB8u8OqvbzWxja4IphzSUkkIwBOhJNz0d5lGyK9NgoVTmSigZrWy/0HvBBNuiXzMVFgbFjeKDeBdfqDKcTXxFxekm7oq/dRIYnaZGJVcwCKVRl0uWqAkHr0/LH9xk/aTENToO66FUNj1EkC/wDMadvYVXoU8JiD+imPFyfosapYfEMovVRB1U0ufmcn6Tn9mZVq0gKzZnpAvTYs2YsuYEX0X/idBtFyKKgEjM6KSNDZmANj0aaRy02Dk5WS4opD3qmaoRreoc1rdS8keQksBjmfL+WVR0zI1wRbSwYDkmxBtr0yeHw6hXQOWFyLE5ilwPdudem+vXFNn4Cqr0y2UClSKEqzHPbKFOUiy2APrM229x0fdr4Om1SiWRCTUsSVBuMrmxv0XmoBpafGQG1wDY3F+g9Y6pKIZRgsKKdNaYJIRQoJ6bS+EIAEIQgASrF823wn6GWyrF823wn6GAFWzOZTwkK/KMnszmU8JCvyjGiJ7FcwPa/FVUSmELKrOQzKbHcSq33i5+k2MbiRTpPUO6mjN8oJt/E8/r4qrUIaq7ORrYn3VJ35VGg6uvvnFx3ELDjrW3dUdfAcLLPktVSauzvvZLEO+ERnLE3YBm3soYhSfL6Tanmmwtq1aNWmqu3BtUVWpk3W1RgtwDyTdgdJ6VL4XPHNjtdNNQ4nBLBk5ZV307H2EITpOcIQhAAhCEAEn2TTIYEctsxb9V7gix6LWFvCQ2thhUQ0zudSD95oRXF7xGtyZaKzAwuxqoqUmeorCgpVQFIJBFtTfuE6HgFenlYXUjUGLR2hyRKk7EpOT1PmHwyoMqiwJudSSSd5JOpMthCQWEIQgAQhCABCEIAEqxfNt8J+hlsqxfNt8J+hgBVszmU8JCvyjJ7M5lPCQr8oxoiexk+0q3wlbuUE+CsrE+QBPlPP8IDZr5r523+PR3WtPUWUEWOoOhB6Qd880yhSy9CO6C/UjMi+dgJ4/pVerF/A9f0M/wDZJeFhgabNi6S+8QXpC36SQ4fTvsHv3ATuto7eq0cYtHNSZK6gUw11ZapvYFhe6tbquPri+xFFTiWZuUlO6d1zlc+Nso8z1zo8b7M0q1N0qklqjh+EX3WRk1pmnvy5ejf033zq9HRSw8z6/wBeRzekm3mkl0/vzK8F7X0WoLWcFGOYVKfKNJqZyVAx6g2l+ma2DxyVVzIbgMynoIZCVYEdBBBmXhvZakruznPwpzVFKqFd7EFiAOm9yN19YlV9mKlKnUFKoxFiyrrfOqhV3GxNlQZj1Xtc3noVF9Tz05rc6mEwMJ7RqnuVri1RlztYaZiEzDfci2pAm8JLTW5ommfYQhEMIri94jUVxe8RomWxRHaHJESjtDkiNkQ3LIQhJNQhPjMBqdwmY21WqHLh1zddVtKY8Olz4esaTYrNJnAFzoB0xJtt0L2D5iOhAX/xBkU2OpOasxqt/VyB8KDQed5PDY9DVagq24MaEWsbWzAAdWZfWP1V4hqRO2k/ZX/9p/tA7cojlZ0+Om6j1Ii+Oxrhqp4Tg1ohLXW4Ja5OfQm1rDS1po4zEinTapa+Ubus7gPM2ELj2DUMPjadTVHVvhIMli+bb4T9DKdnujqKoQKzCzaC4IJBUnpsQZdi+bb4T9DE/AZVszmU8JCvyjJ7M5lPCQr8owRE9iueZYrD52dRv4asQOso1R1HzKJ6bOEwy5MeFOmXFN/35mH+Q9ZxcZG3jv2kdXBypZa9h+Q57E1B+L36NRe3frTYfwDPQJ5p7L2p42kvQr1KfoHQf4ielyeB0xcvZtfU24582bn9pJ/RBCEJ3HEIbY2YK9MJexV0db7syEMAR1Hd5yhNrtT93Epk/wCotzTPnvXzmtM/aOIYMtMMqh1dmZhcBUy30Nh+oeQMpNbMmuqHaVVWGZSCD0g3HqJOY+F2RTZFqKQjsNWw7WUnrA3EeIhhzVN+CxFOqF3h1BI8WQj6R0ujHbNiK4veJQK+KG+nSb4ahH8MspxOKr6Xo/8AyLBRf4yZPQujtDkiY/D1+yUeNQf6BjVKniWUe9SQf0qXPqxA/iNxJgaLMBqeiZ1TbKk5aKmq39PIHxPuHlefW2Qh96qz1La++fdFteQtl/iS2djCwX8oojJmQggi2lgQOSbEG2vTJ9VeJpqVLst6nvYhs3VSW4pjx6XPjHqtE5cqHJusQAbAdFjpENr4Om1SiWRCTVsSVBuMrmx7rzUAsLdUHJsKEdjVHailR2zGoobcBa43C0Ww2yaitTqFrsHZnXTLapfNlNrnXLv6ppYPCinTWmCSEUKCd+nXaXSRiGM2QtQsczrwihXCkWYC9r3BsdSLiT2hg2qBVBygOGYg2Nl1GXvzZfSOQgAns7BtSzrfMrOWUnle9bNf+6585fi+bb4T9DLZVi+bb4T9DACrZnMp4SFflGT2ZzKeEhX5RjRE9iucZX2dXr45iabIvCoSxHu5KOWzX6S2UbuvunZwkZMayUn0afyFjyPHddU18zitu4KphsR+IRWKZ1qq1rKHJOamWG69jqf39Nte92fjVrU1qqCFqKCAwsdeuWYfky2RDEoSk1s3fxN5ZHOMU+ir4dPkEIQmpARXF4IuyurFGS9jYEENa4IPgPSNQgAkuCKUDSUkkIwBNgSTc9HeZRsivTYKFU5kooGa1sv9B7wQTaakIAYuK2oRilXOoRSqMlxdmqAm9t+h4MafuMd2jSzDKSRmFrqbHyI3STbMplWUg/mNmJvre4Nwd4tYek+4veI6vQltpWc5sbD3q1SXqngqllBdiLWO8HfNvaDkUVAJGZ0UkaGzMAbHoNja8UwOA4NqjXvwr5rWtbumtwCvTysLgjUGYYMfJCmur/f7G2fIsmS07VL9lf1K8Ph1CugcsLkatmKXA925179euKbPwFVXplsoFKkaZKsxz2yhTlIsLAH1mjh8KiDKosCbnUkkneSTqTLZsZkWQG1wDY3Hcd1x6yUIQAIQhAAhCEACVYvm2+E/Qy2VYvm2+E/QwAq2ZzKeE+1cOSSYvs7G0hSUF0BA3FhGeMKPaU/mX7xiasr/AArd0Pwrd0s4wo9pT+ZfvDjCj2lP5l+8LJ5EWUUIFjLIvxhR7Sn8y/eHGFHtKfzL94ixiEX4wo9pT+ZfvDjCj2lP5l+8AGIRfjCj2lP5l+8OMKPaU/mX7wAYhF+MKPaU/mX7w4wo9pT+ZfvABiUV6RNrT5xhR7Sn8y/eHGFHtKfzL94Casr/AArd0ZpLYASrjCj2lP5l+8OMKPaU/mX7xiUUhiEX4wo9pT+ZfvDjCj2lP5l+8RQxCL8YUe0p/Mv3hxhR7Sn8y/eADEIvxhR7Sn8y/eHGFHtKfzL94AMQi/GFHtKfzL94cYUe0p/Mv3gAxKsXzbfCfoZDjCj2lP5l+8qxWPpZG/Mp8k/qXqPfA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1508" name="AutoShape 4" descr="data:image/jpeg;base64,/9j/4AAQSkZJRgABAQAAAQABAAD/2wCEAAkGBhASEBUQEhQSFRQQFBgXFRQUFxgYGRUWFB4YFRYXFxYYJycgGBklGRcUHy8gIygpLCwsFx8xNTAqNSYrLSkBCQoKDgwOGg8PGiwiHCUpKS0uLCwsLCksLC4sNSksKSwtKSwsLCwpKSwsLCwsLCwsKS0pKSwpLCwpLCksLCkqLP/AABEIANAA0AMBIgACEQEDEQH/xAAbAAACAwEBAQAAAAAAAAAAAAAABAIDBQYHAf/EAEEQAAIBAgMCCwYFBAECBwAAAAECAAMRBBIhBTETFTIzQVFTYXGBkQYicpKx0RQjQlKhYoKyweFjoiRDc5Oj0vD/xAAZAQADAQEBAAAAAAAAAAAAAAAAAQIDBAX/xAAwEQACAgECBAIJBAMAAAAAAAAAAQIRAyExBBJBUWHBBSJScYGRodHwE7Hh8RQjMv/aAAwDAQACEQMRAD8A9dwGy6LU1ZkUki5JG/WMcT0OzT0ktmcynhI1nOY6mMlug4nodmnpDieh2aekhwh6zDhG6zHRPOT4nodmnpDieh2aekvw592WyS0J8T0OzT0hxPQ7NPSOQgMT4nodmnpDieh2aekchABPieh2aekOJ6HZp6RyEAE+J6HZp6Q4nodmnpHIQAT4nodmnpDieh2aekchABPieh2aekOJ6HZp6RyEAE+J6HZp6Q4nodmnpHIQAT4nodmnpDieh2aekchABPieh2aekOJ6HZp6RyEAE+J6HZp6SrE7JoBGIppop6O6aMqxfNt8J+hgBVszmU8JCvyjJ7M5lPCQr8oxoiexXOd9sq1RadPKWVWchyrFTuOUXFja9zp1CbW0MUKVJ6p/8tGbX+kEgeZsPOed1azuc9RmdutidCd+Vdy9WgnVw+NzlfRHHmnSruehex9Z2wdMuSTdrEm5KhiFJPXbr6ptzy/Ye0alGtTyOwRqiqyXJUh2Cn3ToDdr3Fp6eJlnxvHLU34fIpx9x9hCExOgIQhAAhCEAK62IVBmdlUdbEAepkUxdMrnDKV/cCLesxfarB1G4KqqcItFiXp/uBtrbp3H18ZnOMOcFiXoFrPlLUzb3DfcAOjX+O6bxxKUU76mEsrTao6z8UmXNmXL+64t6z5UxdNTZnUHqLAfWcNi2yYWrhz+lqVVPhqWv6Mf5j+2DS4wPCoXXgh7qqWN+jQfWX/j679/L7k/r6bdvP7HXK4OosQekSUwvY/DulA5lZQ1RiitoQunQe+83ZzzjyyaN4S5ophCEJJQQhCABCEIAEqxfNt8J+hlsqxfNt8J+hgBVszmU8JCvyjJ7M5lPCQr8oxoiexk+0iE4StboS/kpDH+AT5Tz3CoQGve5djr067x3WtPVCJ5i6hSy7gjuo7grsij0AE7+EerR53ErVM+7OoFsZSABN2pi3Qcrh93WArk+U6v2g2jwGL4UPXWkxp0a7B/y6ZqXyOFa4Uj3bkdever7C01OJckXZaXuH9t2s9u8jIPXrnZnZtI02plFZKl86tqGzb8198y4iS/UaN+Hg+S0c3gvafELRKPTz16DNTq6EcIUJylAAbs6DPbomtsz2jpVaZdiqEOVtmuDoGVgdLqUZGvbQNrHcPsqjTbMiANYC+pNhoNT3aRDGey9FlqBBkaohAsSADrlNh1E7t2g00E57idCUkbIM+zmXx1fCAZ0BptWKgL/wBViVAN+i9gMoE6WS1Radn2EIRFGXtbAV3anUo1MrUybqxbIwPWBv8A+Znr7N1TSr5mThcSQTYEItjfx6T0TpJXUrBeuaxyySpfnUylji3b/Ohzu1/ZapVSkEZAyUxTe97Nlta1h13/AImhxS/4z8TdcvB5ba3v9P5j/wCLHUZajXF+uDyyqvf9RLHC7Xh9CUIQmRsEItjNoU6Qu5tfco1Zj1Ko1MTy162+9Gn1DnGHedyeWspR6isaxW06VM5S12O5FBZj/aNZSMfWbkUGt11HVP4GYxnCYGnTFkUC+89J7yd5PjFMNtJmrshAyHMEPSWp5c/+X/aYWlsgLOExX7KPzt/9Z8/FYkb6Kn4ag+jAfWI7RYZ67vwh4FaZXI1igIJLLcgXuPO1pqbRxBSmzLyjZV+JjlX+SIWuwBhMYXJBp1EI/eBbyIJBluL5tvhP0Mp2ZiGemC1sykq1v3ISp077X85di+bb4T9DExlWzOZTwkK/KMnszmU8JCvyjBET2K55liMNwjsg1JrViB1srVWUfMBPTZwlBcm0AG0tij6PmYHwOYes6sDrm9zOLOrr3jPsPVH4sa6PRcDv1psP4Bnoc8z9mSKeNpL0LUq0x5Z0X/ET0yTxOs77pG3C/wDFeIQhCcx1C+NwSVUyOLi4PUQVIIIPQQQIiqYmju/Pp9RIFQee5/O01pl7Qu1ZaZz5RSd7IxUlgVUagjcCdO+UpUJoso7coscpORv21BkP86Hyj4MSw/B1KCM/vqUBvUAuRbeRuBiODwdBz+WtajdQ4ysyhlbcQASPI66x+qw1NyK4veJSNn1BycRU8GCN/oGU4jDVxb84Hxpj/Rgku5MnoWx2hyRMOkHckDEA5dGyKmh799txjg2amTNUqVGAGuZ8q27wthbxjcUt2RB6jOJ2pSpmzMM3Qq+8x/tGsWaviauiLwK/vqaufBBoPMxjCrRSmXpBMtibpbW3eN8X2Zi3YpnqIeEph8lrMt7EZetbEjXqEVpbI1IomHw73Yu1Rv1sruzb9AQLDp0E0atFXWxvY26SO/osYvtCmS9GwJy1bnuGVxc+ZEdkt3uBm7ApgYem2t3RWYkk3Nt+s+UNhouRgTnRsxfpbNfNcbtbmaFKiqqFUABRYAdAEnEMWxGzqVQ3dFYgWuR0dR6x3T7jMCtXKH1VWzZdCGsCAGB3jW/kIxCAC2EwKUs2TRXbNlFgFNgDlA3XteWYvm2+E/Qy2VYvm2+E/QwAq2ZzKeEhX5Rk9mcynhIV+UY0RPYrnHVtj4itjWd6ZROEVs2hUpRy5ba+8zZV6NL907Gc77aYmqlOnkLKrOQ5U2O45VuNQCerq75rCTT06mLx/qNR8TP29sytQxH4ikjspdaoIBYLUv7ynLchTbfb9ZndbPxfC01q5WXOt8rixF+giZvsfXqPg6bOST7wDMbllDEKT5fSbQEmc3Kk+hpjx8jbXU+whCZmoRfE4JKliw1W9iCQRffYqQbRiEAF3wg4I0lGUZCoHUCLCUbMNawV0ChKarqQSzjQkWPJsBv11j8IAc7i8T/4nhrNai6081vdCm4qXPi6/JNLbGI4Omz/ALFJ8+j+bR3gVsRYWO8WFjffcRLa2EWqvBvfK2+xtu7xKjVqzOd8ro5P2drotZVVr8LS9/uqAk+tvrOp2pzAPQHplvhDgm/dbWU1sAjFGIN6Rulja3RbvGgmrQ5Imuaam7Rlhi46FGCqUnDmmPdZjc9DmwBIPSOi/dKsJsnIynO7CmpRAcuitl3kC55Ij9p9mB0hCEIAEIQgAQhCABKsXzbfCfoZbKsXzbfCfoYAVbM5lPCQr8oyezOZTwkK/KMaInsKY/FClSeqd1NGbX+kE2893nPNsRi6tQhqrs7d50BO/Ku4fad77TLfB1u5L+SkMf4BPlPOcMpsb31Y7/8AXda06cSN+ESctV/Bsez+1qtGtTCuwptUVWQm6kVGC6A8k3a+lp6jPHtmUS2LpKATd6Yt+k2cP6gB791p3m1du1aGMWlwlPJiAqIrqfy6zXy3ZbXVrbjr/uMsbloLPKMZ7V+M6aE53B+2NM0BVqKVdcwrILHgmptke5NtM27rE2MBtBKyl0JIDMpvoQyGxB//AHVMaaMlJPYahCERQQhCABFcXvEaiuL3iNEy2KI7Q5IiUdockRsiG5ZCEJJqEIQgAQkKtVVF2IAHSTYepiXHlE8jO/8A6aMw9QLRpN7Cs0IRA7VPY1/kH3nw7ZQcpKy95ptb1F4+RhaNCVYvm2+E/QyvC7RpVOQ6tbeAdR4jfLMXzbfCfoYqrcZVszmU8JCvyjJ7M5lPCQr8owRE9ioi+h3GeW1ECllGgR3QX6ldkUegE9TnluJw3CVHTeTWrEDrZWquo+YCb4nVmnDz5HKXZPyOi9gaKHEuxF2SkCndckOfG2UevXOrxfs3RrUqlOrduGYMzg5WDLyChHJy6W/5nH+wdUfjN+j0XA79abfQGejSMrakysyTm7/NDIwvs3SR2clnLkM4YLZnAK5yABckE93TaZ2I9kilOoKLsfdLIh351XKmu7cqC5F/d36kzqISFNoxcEc9h/aHgvdrBwBUZQ7DWxY8HcfDbU/zOgET2tswV6YQmxV1dTvsyEMNOkabosm06lLTEJp2tMEp/cN6fSOubYFa3NaEqoYlHGZGDDrBvLbyCwiuL3iNRXF7xGiZbFEdockRKO0OSI2RDcshIvUAFyQAN5Og9ZnNtjP7tBDUP7uTTHi53+AvEot7GlmjUqBQSSABvJ0A8TMw7RqVdMOvu9NZwcv9i73+klT2SXIbENwhGoQC1NfBf1HvMerU2K2U5T0G17eUrReIasUpbGS+aoTVf91TUD4V5KyyhtFWrNRAN0G/oO64HhmX1kdj1neitR2BNRQ2gta43d8Uw2yqqtTqlrtnYuvu2Aq3zWNrm3u7z0SW29wPuNxzh6lqi01ohOULhi2pzGxIFrDSaOMxIp02c65Re3WegeZsItjNkCoWOd14VQrhctmAvbeDY2JGks2jhGqBVByjOGYjfZdRbvzZYgJ4GuKiCpaxYajpBGhBPcQRLMXzbfCfoZRs7BtTzqTmUuWUnf71i1/7r+svxfNt8J+hgMq2ZzKeEhX5Rk9mcynhIV+UY0RPYrnA4Zcm0gp0tij/AN+ZgfPMPWd9OLr7IxFfHszU2RBVQ5jquSjlykG+rNlHhfumsHv7hQdXfZivstanjqa9CvVpDyzov+Inp8832/s2rh8T+JpozJnWqGtdVe5zISLkA2320zzv9n4wVaS1QGAdQbMLEX6CIsmtM1bTp+CGYQhMhBEMfiWDpTVlTMrszkXstPL0aD9Q9DH4pi8EXZXVijJexsCCGtcEHwHpABShsqlURahCq7DV6DFQT1grvEjh0c34HFB8u8OqvbzWxja4IphzSUkkIwBOhJNz0d5lGyK9NgoVTmSigZrWy/0HvBBNuiXzMVFgbFjeKDeBdfqDKcTXxFxekm7oq/dRIYnaZGJVcwCKVRl0uWqAkHr0/LH9xk/aTENToO66FUNj1EkC/wDMadvYVXoU8JiD+imPFyfosapYfEMovVRB1U0ufmcn6Tn9mZVq0gKzZnpAvTYs2YsuYEX0X/idBtFyKKgEjM6KSNDZmANj0aaRy02Dk5WS4opD3qmaoRreoc1rdS8keQksBjmfL+WVR0zI1wRbSwYDkmxBtr0yeHw6hXQOWFyLE5ilwPdudem+vXFNn4Cqr0y2UClSKEqzHPbKFOUiy2APrM229x0fdr4Om1SiWRCTUsSVBuMrmxv0XmoBpafGQG1wDY3F+g9Y6pKIZRgsKKdNaYJIRQoJ6bS+EIAEIQgASrF823wn6GWyrF823wn6GAFWzOZTwkK/KMnszmU8JCvyjGiJ7FcwPa/FVUSmELKrOQzKbHcSq33i5+k2MbiRTpPUO6mjN8oJt/E8/r4qrUIaq7ORrYn3VJ35VGg6uvvnFx3ELDjrW3dUdfAcLLPktVSauzvvZLEO+ERnLE3YBm3soYhSfL6Tanmmwtq1aNWmqu3BtUVWpk3W1RgtwDyTdgdJ6VL4XPHNjtdNNQ4nBLBk5ZV307H2EITpOcIQhAAhCEAEn2TTIYEctsxb9V7gix6LWFvCQ2thhUQ0zudSD95oRXF7xGtyZaKzAwuxqoqUmeorCgpVQFIJBFtTfuE6HgFenlYXUjUGLR2hyRKk7EpOT1PmHwyoMqiwJudSSSd5JOpMthCQWEIQgAQhCABCEIAEqxfNt8J+hlsqxfNt8J+hgBVszmU8JCvyjJ7M5lPCQr8oxoiexk+0q3wlbuUE+CsrE+QBPlPP8IDZr5r523+PR3WtPUWUEWOoOhB6Qd880yhSy9CO6C/UjMi+dgJ4/pVerF/A9f0M/wDZJeFhgabNi6S+8QXpC36SQ4fTvsHv3ATuto7eq0cYtHNSZK6gUw11ZapvYFhe6tbquPri+xFFTiWZuUlO6d1zlc+Nso8z1zo8b7M0q1N0qklqjh+EX3WRk1pmnvy5ejf033zq9HRSw8z6/wBeRzekm3mkl0/vzK8F7X0WoLWcFGOYVKfKNJqZyVAx6g2l+ma2DxyVVzIbgMynoIZCVYEdBBBmXhvZakruznPwpzVFKqFd7EFiAOm9yN19YlV9mKlKnUFKoxFiyrrfOqhV3GxNlQZj1Xtc3noVF9Tz05rc6mEwMJ7RqnuVri1RlztYaZiEzDfci2pAm8JLTW5ommfYQhEMIri94jUVxe8RomWxRHaHJESjtDkiNkQ3LIQhJNQhPjMBqdwmY21WqHLh1zddVtKY8Olz4esaTYrNJnAFzoB0xJtt0L2D5iOhAX/xBkU2OpOasxqt/VyB8KDQed5PDY9DVagq24MaEWsbWzAAdWZfWP1V4hqRO2k/ZX/9p/tA7cojlZ0+Om6j1Ii+Oxrhqp4Tg1ohLXW4Ja5OfQm1rDS1po4zEinTapa+Ubus7gPM2ELj2DUMPjadTVHVvhIMli+bb4T9DKdnujqKoQKzCzaC4IJBUnpsQZdi+bb4T9DE/AZVszmU8JCvyjJ7M5lPCQr8owRE9iueZYrD52dRv4asQOso1R1HzKJ6bOEwy5MeFOmXFN/35mH+Q9ZxcZG3jv2kdXBypZa9h+Q57E1B+L36NRe3frTYfwDPQJ5p7L2p42kvQr1KfoHQf4ielyeB0xcvZtfU24582bn9pJ/RBCEJ3HEIbY2YK9MJexV0db7syEMAR1Hd5yhNrtT93Epk/wCotzTPnvXzmtM/aOIYMtMMqh1dmZhcBUy30Nh+oeQMpNbMmuqHaVVWGZSCD0g3HqJOY+F2RTZFqKQjsNWw7WUnrA3EeIhhzVN+CxFOqF3h1BI8WQj6R0ujHbNiK4veJQK+KG+nSb4ahH8MspxOKr6Xo/8AyLBRf4yZPQujtDkiY/D1+yUeNQf6BjVKniWUe9SQf0qXPqxA/iNxJgaLMBqeiZ1TbKk5aKmq39PIHxPuHlefW2Qh96qz1La++fdFteQtl/iS2djCwX8oojJmQggi2lgQOSbEG2vTJ9VeJpqVLst6nvYhs3VSW4pjx6XPjHqtE5cqHJusQAbAdFjpENr4Om1SiWRCTVsSVBuMrmx7rzUAsLdUHJsKEdjVHailR2zGoobcBa43C0Ww2yaitTqFrsHZnXTLapfNlNrnXLv6ppYPCinTWmCSEUKCd+nXaXSRiGM2QtQsczrwihXCkWYC9r3BsdSLiT2hg2qBVBygOGYg2Nl1GXvzZfSOQgAns7BtSzrfMrOWUnle9bNf+6585fi+bb4T9DLZVi+bb4T9DACrZnMp4SFflGT2ZzKeEhX5RjRE9iucZX2dXr45iabIvCoSxHu5KOWzX6S2UbuvunZwkZMayUn0afyFjyPHddU18zitu4KphsR+IRWKZ1qq1rKHJOamWG69jqf39Nte92fjVrU1qqCFqKCAwsdeuWYfky2RDEoSk1s3fxN5ZHOMU+ir4dPkEIQmpARXF4IuyurFGS9jYEENa4IPgPSNQgAkuCKUDSUkkIwBNgSTc9HeZRsivTYKFU5kooGa1sv9B7wQTaakIAYuK2oRilXOoRSqMlxdmqAm9t+h4MafuMd2jSzDKSRmFrqbHyI3STbMplWUg/mNmJvre4Nwd4tYek+4veI6vQltpWc5sbD3q1SXqngqllBdiLWO8HfNvaDkUVAJGZ0UkaGzMAbHoNja8UwOA4NqjXvwr5rWtbumtwCvTysLgjUGYYMfJCmur/f7G2fIsmS07VL9lf1K8Ph1CugcsLkatmKXA925179euKbPwFVXplsoFKkaZKsxz2yhTlIsLAH1mjh8KiDKosCbnUkkneSTqTLZsZkWQG1wDY3Hcd1x6yUIQAIQhAAhCEACVYvm2+E/Qy2VYvm2+E/QwAq2ZzKeE+1cOSSYvs7G0hSUF0BA3FhGeMKPaU/mX7xiasr/AArd0Pwrd0s4wo9pT+ZfvDjCj2lP5l+8LJ5EWUUIFjLIvxhR7Sn8y/eHGFHtKfzL94ixiEX4wo9pT+ZfvDjCj2lP5l+8AGIRfjCj2lP5l+8OMKPaU/mX7wAYhF+MKPaU/mX7w4wo9pT+ZfvABiUV6RNrT5xhR7Sn8y/eHGFHtKfzL94Casr/AArd0ZpLYASrjCj2lP5l+8OMKPaU/mX7xiUUhiEX4wo9pT+ZfvDjCj2lP5l+8RQxCL8YUe0p/Mv3hxhR7Sn8y/eADEIvxhR7Sn8y/eHGFHtKfzL94AMQi/GFHtKfzL94cYUe0p/Mv3gAxKsXzbfCfoZDjCj2lP5l+8qxWPpZG/Mp8k/qXqPfA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1510" name="AutoShape 6" descr="data:image/jpeg;base64,/9j/4AAQSkZJRgABAQAAAQABAAD/2wCEAAkGBhASEBUQEhQSFRQQFBgXFRQUFxgYGRUWFB4YFRYXFxYYJycgGBklGRcUHy8gIygpLCwsFx8xNTAqNSYrLSkBCQoKDgwOGg8PGiwiHCUpKS0uLCwsLCksLC4sNSksKSwtKSwsLCwpKSwsLCwsLCwsKS0pKSwpLCwpLCksLCkqLP/AABEIANAA0AMBIgACEQEDEQH/xAAbAAACAwEBAQAAAAAAAAAAAAAABAIDBQYHAf/EAEEQAAIBAgMCCwYFBAECBwAAAAECAAMRBBIhBTETFTIzQVFTYXGBkQYicpKx0RQjQlKhYoKyweFjoiRDc5Oj0vD/xAAZAQADAQEBAAAAAAAAAAAAAAAAAQIDBAX/xAAwEQACAgECBAIJBAMAAAAAAAAAAQIRAyExBBJBUWHBBSJScYGRodHwE7Hh8RQjMv/aAAwDAQACEQMRAD8A9dwGy6LU1ZkUki5JG/WMcT0OzT0ktmcynhI1nOY6mMlug4nodmnpDieh2aekhwh6zDhG6zHRPOT4nodmnpDieh2aekvw592WyS0J8T0OzT0hxPQ7NPSOQgMT4nodmnpDieh2aekchABPieh2aekOJ6HZp6RyEAE+J6HZp6Q4nodmnpHIQAT4nodmnpDieh2aekchABPieh2aekOJ6HZp6RyEAE+J6HZp6Q4nodmnpHIQAT4nodmnpDieh2aekchABPieh2aekOJ6HZp6RyEAE+J6HZp6SrE7JoBGIppop6O6aMqxfNt8J+hgBVszmU8JCvyjJ7M5lPCQr8oxoiexXOd9sq1RadPKWVWchyrFTuOUXFja9zp1CbW0MUKVJ6p/8tGbX+kEgeZsPOed1azuc9RmdutidCd+Vdy9WgnVw+NzlfRHHmnSruehex9Z2wdMuSTdrEm5KhiFJPXbr6ptzy/Ye0alGtTyOwRqiqyXJUh2Cn3ToDdr3Fp6eJlnxvHLU34fIpx9x9hCExOgIQhAAhCEAK62IVBmdlUdbEAepkUxdMrnDKV/cCLesxfarB1G4KqqcItFiXp/uBtrbp3H18ZnOMOcFiXoFrPlLUzb3DfcAOjX+O6bxxKUU76mEsrTao6z8UmXNmXL+64t6z5UxdNTZnUHqLAfWcNi2yYWrhz+lqVVPhqWv6Mf5j+2DS4wPCoXXgh7qqWN+jQfWX/j679/L7k/r6bdvP7HXK4OosQekSUwvY/DulA5lZQ1RiitoQunQe+83ZzzjyyaN4S5ophCEJJQQhCABCEIAEqxfNt8J+hlsqxfNt8J+hgBVszmU8JCvyjJ7M5lPCQr8oxoiexk+0iE4StboS/kpDH+AT5Tz3CoQGve5djr067x3WtPVCJ5i6hSy7gjuo7grsij0AE7+EerR53ErVM+7OoFsZSABN2pi3Qcrh93WArk+U6v2g2jwGL4UPXWkxp0a7B/y6ZqXyOFa4Uj3bkdever7C01OJckXZaXuH9t2s9u8jIPXrnZnZtI02plFZKl86tqGzb8198y4iS/UaN+Hg+S0c3gvafELRKPTz16DNTq6EcIUJylAAbs6DPbomtsz2jpVaZdiqEOVtmuDoGVgdLqUZGvbQNrHcPsqjTbMiANYC+pNhoNT3aRDGey9FlqBBkaohAsSADrlNh1E7t2g00E57idCUkbIM+zmXx1fCAZ0BptWKgL/wBViVAN+i9gMoE6WS1Radn2EIRFGXtbAV3anUo1MrUybqxbIwPWBv8A+Znr7N1TSr5mThcSQTYEItjfx6T0TpJXUrBeuaxyySpfnUylji3b/Ohzu1/ZapVSkEZAyUxTe97Nlta1h13/AImhxS/4z8TdcvB5ba3v9P5j/wCLHUZajXF+uDyyqvf9RLHC7Xh9CUIQmRsEItjNoU6Qu5tfco1Zj1Ko1MTy162+9Gn1DnGHedyeWspR6isaxW06VM5S12O5FBZj/aNZSMfWbkUGt11HVP4GYxnCYGnTFkUC+89J7yd5PjFMNtJmrshAyHMEPSWp5c/+X/aYWlsgLOExX7KPzt/9Z8/FYkb6Kn4ag+jAfWI7RYZ67vwh4FaZXI1igIJLLcgXuPO1pqbRxBSmzLyjZV+JjlX+SIWuwBhMYXJBp1EI/eBbyIJBluL5tvhP0Mp2ZiGemC1sykq1v3ISp077X85di+bb4T9DExlWzOZTwkK/KMnszmU8JCvyjBET2K55liMNwjsg1JrViB1srVWUfMBPTZwlBcm0AG0tij6PmYHwOYes6sDrm9zOLOrr3jPsPVH4sa6PRcDv1psP4Bnoc8z9mSKeNpL0LUq0x5Z0X/ET0yTxOs77pG3C/wDFeIQhCcx1C+NwSVUyOLi4PUQVIIIPQQQIiqYmju/Pp9RIFQee5/O01pl7Qu1ZaZz5RSd7IxUlgVUagjcCdO+UpUJoso7coscpORv21BkP86Hyj4MSw/B1KCM/vqUBvUAuRbeRuBiODwdBz+WtajdQ4ysyhlbcQASPI66x+qw1NyK4veJSNn1BycRU8GCN/oGU4jDVxb84Hxpj/Rgku5MnoWx2hyRMOkHckDEA5dGyKmh799txjg2amTNUqVGAGuZ8q27wthbxjcUt2RB6jOJ2pSpmzMM3Qq+8x/tGsWaviauiLwK/vqaufBBoPMxjCrRSmXpBMtibpbW3eN8X2Zi3YpnqIeEph8lrMt7EZetbEjXqEVpbI1IomHw73Yu1Rv1sruzb9AQLDp0E0atFXWxvY26SO/osYvtCmS9GwJy1bnuGVxc+ZEdkt3uBm7ApgYem2t3RWYkk3Nt+s+UNhouRgTnRsxfpbNfNcbtbmaFKiqqFUABRYAdAEnEMWxGzqVQ3dFYgWuR0dR6x3T7jMCtXKH1VWzZdCGsCAGB3jW/kIxCAC2EwKUs2TRXbNlFgFNgDlA3XteWYvm2+E/Qy2VYvm2+E/QwAq2ZzKeEhX5Rk9mcynhIV+UY0RPYrnHVtj4itjWd6ZROEVs2hUpRy5ba+8zZV6NL907Gc77aYmqlOnkLKrOQ5U2O45VuNQCerq75rCTT06mLx/qNR8TP29sytQxH4ikjspdaoIBYLUv7ynLchTbfb9ZndbPxfC01q5WXOt8rixF+giZvsfXqPg6bOST7wDMbllDEKT5fSbQEmc3Kk+hpjx8jbXU+whCZmoRfE4JKliw1W9iCQRffYqQbRiEAF3wg4I0lGUZCoHUCLCUbMNawV0ChKarqQSzjQkWPJsBv11j8IAc7i8T/4nhrNai6081vdCm4qXPi6/JNLbGI4Omz/ALFJ8+j+bR3gVsRYWO8WFjffcRLa2EWqvBvfK2+xtu7xKjVqzOd8ro5P2drotZVVr8LS9/uqAk+tvrOp2pzAPQHplvhDgm/dbWU1sAjFGIN6Rulja3RbvGgmrQ5Imuaam7Rlhi46FGCqUnDmmPdZjc9DmwBIPSOi/dKsJsnIynO7CmpRAcuitl3kC55Ij9p9mB0hCEIAEIQgAQhCABKsXzbfCfoZbKsXzbfCfoYAVbM5lPCQr8oyezOZTwkK/KMaInsKY/FClSeqd1NGbX+kE2893nPNsRi6tQhqrs7d50BO/Ku4fad77TLfB1u5L+SkMf4BPlPOcMpsb31Y7/8AXda06cSN+ESctV/Bsez+1qtGtTCuwptUVWQm6kVGC6A8k3a+lp6jPHtmUS2LpKATd6Yt+k2cP6gB791p3m1du1aGMWlwlPJiAqIrqfy6zXy3ZbXVrbjr/uMsbloLPKMZ7V+M6aE53B+2NM0BVqKVdcwrILHgmptke5NtM27rE2MBtBKyl0JIDMpvoQyGxB//AHVMaaMlJPYahCERQQhCABFcXvEaiuL3iNEy2KI7Q5IiUdockRsiG5ZCEJJqEIQgAQkKtVVF2IAHSTYepiXHlE8jO/8A6aMw9QLRpN7Cs0IRA7VPY1/kH3nw7ZQcpKy95ptb1F4+RhaNCVYvm2+E/QyvC7RpVOQ6tbeAdR4jfLMXzbfCfoYqrcZVszmU8JCvyjJ7M5lPCQr8owRE9ioi+h3GeW1ECllGgR3QX6ldkUegE9TnluJw3CVHTeTWrEDrZWquo+YCb4nVmnDz5HKXZPyOi9gaKHEuxF2SkCndckOfG2UevXOrxfs3RrUqlOrduGYMzg5WDLyChHJy6W/5nH+wdUfjN+j0XA79abfQGejSMrakysyTm7/NDIwvs3SR2clnLkM4YLZnAK5yABckE93TaZ2I9kilOoKLsfdLIh351XKmu7cqC5F/d36kzqISFNoxcEc9h/aHgvdrBwBUZQ7DWxY8HcfDbU/zOgET2tswV6YQmxV1dTvsyEMNOkabosm06lLTEJp2tMEp/cN6fSOubYFa3NaEqoYlHGZGDDrBvLbyCwiuL3iNRXF7xGiZbFEdockRKO0OSI2RDcshIvUAFyQAN5Og9ZnNtjP7tBDUP7uTTHi53+AvEot7GlmjUqBQSSABvJ0A8TMw7RqVdMOvu9NZwcv9i73+klT2SXIbENwhGoQC1NfBf1HvMerU2K2U5T0G17eUrReIasUpbGS+aoTVf91TUD4V5KyyhtFWrNRAN0G/oO64HhmX1kdj1neitR2BNRQ2gta43d8Uw2yqqtTqlrtnYuvu2Aq3zWNrm3u7z0SW29wPuNxzh6lqi01ohOULhi2pzGxIFrDSaOMxIp02c65Re3WegeZsItjNkCoWOd14VQrhctmAvbeDY2JGks2jhGqBVByjOGYjfZdRbvzZYgJ4GuKiCpaxYajpBGhBPcQRLMXzbfCfoZRs7BtTzqTmUuWUnf71i1/7r+svxfNt8J+hgMq2ZzKeEhX5Rk9mcynhIV+UY0RPYrnA4Zcm0gp0tij/AN+ZgfPMPWd9OLr7IxFfHszU2RBVQ5jquSjlykG+rNlHhfumsHv7hQdXfZivstanjqa9CvVpDyzov+Inp8832/s2rh8T+JpozJnWqGtdVe5zISLkA2320zzv9n4wVaS1QGAdQbMLEX6CIsmtM1bTp+CGYQhMhBEMfiWDpTVlTMrszkXstPL0aD9Q9DH4pi8EXZXVijJexsCCGtcEHwHpABShsqlURahCq7DV6DFQT1grvEjh0c34HFB8u8OqvbzWxja4IphzSUkkIwBOhJNz0d5lGyK9NgoVTmSigZrWy/0HvBBNuiXzMVFgbFjeKDeBdfqDKcTXxFxekm7oq/dRIYnaZGJVcwCKVRl0uWqAkHr0/LH9xk/aTENToO66FUNj1EkC/wDMadvYVXoU8JiD+imPFyfosapYfEMovVRB1U0ufmcn6Tn9mZVq0gKzZnpAvTYs2YsuYEX0X/idBtFyKKgEjM6KSNDZmANj0aaRy02Dk5WS4opD3qmaoRreoc1rdS8keQksBjmfL+WVR0zI1wRbSwYDkmxBtr0yeHw6hXQOWFyLE5ilwPdudem+vXFNn4Cqr0y2UClSKEqzHPbKFOUiy2APrM229x0fdr4Om1SiWRCTUsSVBuMrmxv0XmoBpafGQG1wDY3F+g9Y6pKIZRgsKKdNaYJIRQoJ6bS+EIAEIQgASrF823wn6GWyrF823wn6GAFWzOZTwkK/KMnszmU8JCvyjGiJ7FcwPa/FVUSmELKrOQzKbHcSq33i5+k2MbiRTpPUO6mjN8oJt/E8/r4qrUIaq7ORrYn3VJ35VGg6uvvnFx3ELDjrW3dUdfAcLLPktVSauzvvZLEO+ERnLE3YBm3soYhSfL6Tanmmwtq1aNWmqu3BtUVWpk3W1RgtwDyTdgdJ6VL4XPHNjtdNNQ4nBLBk5ZV307H2EITpOcIQhAAhCEAEn2TTIYEctsxb9V7gix6LWFvCQ2thhUQ0zudSD95oRXF7xGtyZaKzAwuxqoqUmeorCgpVQFIJBFtTfuE6HgFenlYXUjUGLR2hyRKk7EpOT1PmHwyoMqiwJudSSSd5JOpMthCQWEIQgAQhCABCEIAEqxfNt8J+hlsqxfNt8J+hgBVszmU8JCvyjJ7M5lPCQr8oxoiexk+0q3wlbuUE+CsrE+QBPlPP8IDZr5r523+PR3WtPUWUEWOoOhB6Qd880yhSy9CO6C/UjMi+dgJ4/pVerF/A9f0M/wDZJeFhgabNi6S+8QXpC36SQ4fTvsHv3ATuto7eq0cYtHNSZK6gUw11ZapvYFhe6tbquPri+xFFTiWZuUlO6d1zlc+Nso8z1zo8b7M0q1N0qklqjh+EX3WRk1pmnvy5ejf033zq9HRSw8z6/wBeRzekm3mkl0/vzK8F7X0WoLWcFGOYVKfKNJqZyVAx6g2l+ma2DxyVVzIbgMynoIZCVYEdBBBmXhvZakruznPwpzVFKqFd7EFiAOm9yN19YlV9mKlKnUFKoxFiyrrfOqhV3GxNlQZj1Xtc3noVF9Tz05rc6mEwMJ7RqnuVri1RlztYaZiEzDfci2pAm8JLTW5ommfYQhEMIri94jUVxe8RomWxRHaHJESjtDkiNkQ3LIQhJNQhPjMBqdwmY21WqHLh1zddVtKY8Olz4esaTYrNJnAFzoB0xJtt0L2D5iOhAX/xBkU2OpOasxqt/VyB8KDQed5PDY9DVagq24MaEWsbWzAAdWZfWP1V4hqRO2k/ZX/9p/tA7cojlZ0+Om6j1Ii+Oxrhqp4Tg1ohLXW4Ja5OfQm1rDS1po4zEinTapa+Ubus7gPM2ELj2DUMPjadTVHVvhIMli+bb4T9DKdnujqKoQKzCzaC4IJBUnpsQZdi+bb4T9DE/AZVszmU8JCvyjJ7M5lPCQr8owRE9iueZYrD52dRv4asQOso1R1HzKJ6bOEwy5MeFOmXFN/35mH+Q9ZxcZG3jv2kdXBypZa9h+Q57E1B+L36NRe3frTYfwDPQJ5p7L2p42kvQr1KfoHQf4ielyeB0xcvZtfU24582bn9pJ/RBCEJ3HEIbY2YK9MJexV0db7syEMAR1Hd5yhNrtT93Epk/wCotzTPnvXzmtM/aOIYMtMMqh1dmZhcBUy30Nh+oeQMpNbMmuqHaVVWGZSCD0g3HqJOY+F2RTZFqKQjsNWw7WUnrA3EeIhhzVN+CxFOqF3h1BI8WQj6R0ujHbNiK4veJQK+KG+nSb4ahH8MspxOKr6Xo/8AyLBRf4yZPQujtDkiY/D1+yUeNQf6BjVKniWUe9SQf0qXPqxA/iNxJgaLMBqeiZ1TbKk5aKmq39PIHxPuHlefW2Qh96qz1La++fdFteQtl/iS2djCwX8oojJmQggi2lgQOSbEG2vTJ9VeJpqVLst6nvYhs3VSW4pjx6XPjHqtE5cqHJusQAbAdFjpENr4Om1SiWRCTVsSVBuMrmx7rzUAsLdUHJsKEdjVHailR2zGoobcBa43C0Ww2yaitTqFrsHZnXTLapfNlNrnXLv6ppYPCinTWmCSEUKCd+nXaXSRiGM2QtQsczrwihXCkWYC9r3BsdSLiT2hg2qBVBygOGYg2Nl1GXvzZfSOQgAns7BtSzrfMrOWUnle9bNf+6585fi+bb4T9DLZVi+bb4T9DACrZnMp4SFflGT2ZzKeEhX5RjRE9iucZX2dXr45iabIvCoSxHu5KOWzX6S2UbuvunZwkZMayUn0afyFjyPHddU18zitu4KphsR+IRWKZ1qq1rKHJOamWG69jqf39Nte92fjVrU1qqCFqKCAwsdeuWYfky2RDEoSk1s3fxN5ZHOMU+ir4dPkEIQmpARXF4IuyurFGS9jYEENa4IPgPSNQgAkuCKUDSUkkIwBNgSTc9HeZRsivTYKFU5kooGa1sv9B7wQTaakIAYuK2oRilXOoRSqMlxdmqAm9t+h4MafuMd2jSzDKSRmFrqbHyI3STbMplWUg/mNmJvre4Nwd4tYek+4veI6vQltpWc5sbD3q1SXqngqllBdiLWO8HfNvaDkUVAJGZ0UkaGzMAbHoNja8UwOA4NqjXvwr5rWtbumtwCvTysLgjUGYYMfJCmur/f7G2fIsmS07VL9lf1K8Ph1CugcsLkatmKXA925179euKbPwFVXplsoFKkaZKsxz2yhTlIsLAH1mjh8KiDKosCbnUkkneSTqTLZsZkWQG1wDY3Hcd1x6yUIQAIQhAAhCEACVYvm2+E/Qy2VYvm2+E/QwAq2ZzKeE+1cOSSYvs7G0hSUF0BA3FhGeMKPaU/mX7xiasr/AArd0Pwrd0s4wo9pT+ZfvDjCj2lP5l+8LJ5EWUUIFjLIvxhR7Sn8y/eHGFHtKfzL94ixiEX4wo9pT+ZfvDjCj2lP5l+8AGIRfjCj2lP5l+8OMKPaU/mX7wAYhF+MKPaU/mX7w4wo9pT+ZfvABiUV6RNrT5xhR7Sn8y/eHGFHtKfzL94Casr/AArd0ZpLYASrjCj2lP5l+8OMKPaU/mX7xiUUhiEX4wo9pT+ZfvDjCj2lP5l+8RQxCL8YUe0p/Mv3hxhR7Sn8y/eADEIvxhR7Sn8y/eHGFHtKfzL94AMQi/GFHtKfzL94cYUe0p/Mv3gAxKsXzbfCfoZDjCj2lP5l+8qxWPpZG/Mp8k/qXqPfA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1512" name="AutoShape 8" descr="data:image/jpeg;base64,/9j/4AAQSkZJRgABAQAAAQABAAD/2wCEAAkGBxMSERQUExQVFhUXFhkbGBgVGB8fIBwgHR4cHh0ZHiAbHCghHhslHRwcIjEkJyksLi4uGB81ODQsNygtLi0BCgoKDg0OGxAQGy4kICY0LDcyNCwsLCw0LCwsLCwsLC80LDQsLCwsLCw0LCwsLCwsLCwsLCwsLCwsNC8sLCwsL//AABEIAKQBMwMBEQACEQEDEQH/xAAbAAEAAwADAQAAAAAAAAAAAAAABAUGAQMHAv/EAEgQAAIBAwEEBwMKAwYEBgMAAAECAwAEERIFBiExEyJBUWFxgZGhsQcUIzJCQ1Jyc8FistEkM1Oi4fCCktLxFRYldIOzNDVj/8QAGgEBAAIDAQAAAAAAAAAAAAAAAAQFAQIDBv/EADsRAAIBAwEFBQcCBgEEAwAAAAABAgMEESEFEjFBURNhcbHwIoGRocHR4RQyBiMzQlLxNBVygrIkYsL/2gAMAwEAAhEDEQA/APcaAUAoBQCgFAKAUAoBQCgFAKAUAoBQCgFAKAUAoBQCgIt+ThQCVy4BIxnHHvFAPmh/xZP8v/TQD5of8WT/AC/9NAdU0bJoPSOcuoIOnGCfBaAn0AoBQCgFAKAUAoBQCgFAKAUBwTQHRa30UuejkR8c9DBseeDWXFrijZxlHiiRWDUUAoBQEe+vY4ULyuqKO1jj08T4VtGEpPEVk2jCUniKyUn/AJ4suyUkZxkI+OP/AA13/SVenzRI/R1enzRZ7O23BOcRyAn8JBB9AwGfSuc6M4fuRzqW9Sn+5FhXI4nVdXKRIXkZUReJZiAB5k1htJZZhtJZZm1+ULZ5bSsrOcgdWKQ8ScDjp7SQPWuDuqS4s4/qaecJ/JlxZbbglOlWIPcylc+A1AAnwFc6N/b1nuwmmzqppljUw2FAUt9vXZwtpeddWcELlsHuOkHB8DXeFtVkspHeFtVmspfQ67je+0jIEjuhPLXE6/FayrWpLhr70bK0qS4YfvX3O613otJPqzL65X+YCsStqseKErSsv7fhqWsUqsMqQw7wcj3Vxaa4kdpp4Z91gwKAUBFvvu/1F/egM3e7Rmhe56WSZG0Tm3GmMwsFTUulghfpFAJKuwyQ5AKjhq8qLfPUysbyRC2jvDcpbyqX03EFpdM5CjDMkatDOARjDA5wOAYOvHTW0uLx0fxyhBZwn1Xw1LTZM8rklmmeHXD0b3EXRSast0i6ejjOgYTBKgks3EjFZNUaesGRQCgFAKA6ri4SManZUXvYgD2msqLeiMpN6Ip598LFOdwh/Jlv5Qa7q1qv+07xtar/ALfofNvvjaSHTG7ue5IpGPsC0drUjq1j3oy7SquOF719y3huwwyFcfmUr7mwa4uODi4Y5o7elHcfYf6VjBrg+gwPKsGDmgFAZj5SUkOzp+jz9kvj8AYF/TGc+Ga722O0WSTZ47ZZ9PkYf5Hoj88lYZ0iAg92S6ac+xsetSrx+wl3k6/f8tLvPX6rioFAKArN4ttxWVu88p6q8gObMeSKO0n3cSeANdKVKVSW7E2hByeEeIvLfbYkmuZCY4IQeX1UzyjTvc8yfU/ZFXSVO3SguL9ZLGklBqHU9IltEii2UsahQZIyQO0kKST3kntNVyk5Oo2cIycoVG+7zIe1tn6b+TolwiRByqcCMleuoHccnAxwJx3HeFR9ks8yRSrYpx3ueUX2zt74OikaV8dFnUTw1YxyHaxyOA55qJXp9kt58CJd0VRTn/b5HmG07q823ctjMdvEC2nsRexm/FK3HHrjgCapa9dzhKaWkU2UkpSryxyRr7fZ8UOzNndGgUyTWbuRzZmeMkk8zz9OQratFJ0Mf5f/AJZ3UUqccd3miZvVBK18qwfW+bSuU/Hho+Hdq48P9ag3uz417iagkniL9+ZfM2qb2/7PR/Q53V34VnNvdERyBQyu5wCNIbSxPJgPge0cZuzbic49nPV8E+bw8Y8fPxFKvvS3HxMjvLvnd7UuPmezlZYiSNQ6pcDm7H7EXhzPbz016ulbQoR7Srx9fF+u8tYU1SW9I3e5m4sNioZvpZ+2RhwXwjH2R48z7hDuLuVXTgvXE5VbidTTkameFXUq6hlPMMAQfQ1FTa1RxTa4GR2z8nVtL1oGe1k7DF9X1Q8MeC6al072pHSXtLv+5IhdVI8XkoUgu7Bv7Sp0DldW+dB/VUcY/EkaOPOuzlCr+z4P6dfMmQuY1fZkviaax3pAwJCHH4hgH+h91RpW75I1qWOdYaGisr6OUZjYMO3HMeY5iuEoSjxRX1KcqbxJEitTQi333f6i/vQEWbYEDszOJHLBxh5ZGUdIMNpUvpQkEjKgEAkDAJrGNGhzyc3+wLeY5kjyTBJATqYExyYDJwI7uB5jjjGTWerC0wSb/kn6ifGgJVAKAUBSbyb12tiuZ5OtjKxpxdvJeweJwPGu1KhOq/ZRvCnKfBHk+8fytXcuVtoxbp+I4Zz6nqr5AHHfVpS2fCOs9WSoW6XHUh7D3P2ptFhLKWRD97csSSP4VPWPuHjW9S5o0Vux+CN5XCp6L5HpGxfk4s7cKZiZ34DMpwuT2BBw49zaqrql9Ul+3Tw+5HldVHweDT7QuYrO1ll0ARwxu5WMAcFBOAOAzwqJKTer1Zwzl6shWF1MJY1ubi1WR1LfN0XDcjwVmk1PpxxbQM6TwXsdxjvOrenbslu8YjClVBmuCwOFhRkVyCDwfDlxnORE48RhcfXPgHw9ev8AZoqAUB1XVwsaPI5wqKWY9wAyT7BWUm3hGYpyeEeH7w77XV2GUt0cTfdoOY7mPMnv5Dwq0p28Id7Lula06evF9SJu1vNPYsTEVKtjWjjIbHiOIOM8QfMGtqlKNTibVqEKq9o9z2LtAXFvFMBjpEVsZzgkcVz24OR6VVTjuycSkqQ3JuPQm1qaHzI4UEkgADJJ7AO2spZ0RlJt4R5LvXM+0bgAcIkyIweA8XPifhgd+Z1W4pbOtpVqn5b5Jeu/gi3jSjbUt6fH1oXOxIAmybtF5LI49yGqn/q6qUld7vTTPu44+hWfrMz7XHDlksdojqbKP8cP8q11d5uTUN39+efDGvvNFcbsWsfux7iba/8A7ab/ANuvxWsRut9yo4/bjXrlB1t5Knjh9TyrbNrlpWZvo9Zbw7AP9+NVVfadXaE4UKUcd2c5fXPRHG6r1LySpxWF06vqzZ7goqWF6q9jA+OGhiOfLJbHkas57MlCk6DlnezrjhxXXkd42HYyVPOc88EiY/8Apmyvz2P80ddJ2G/NR3v6bb4ccJrroYVplOGf293HBcyn/wBYj/8AaS/zw1hWmJO4z0WPi85Doeyque7B5pt/Y3TX0zAFmaTSoHHPIe3Oam7OsIW2aknlvL4cMtv6k+12fCk3Wm8vy0PUdzd2Y7GHAAMr4MjePYo/hH9T21pcV3Vl3ciLXrdpLThyNBUc4CgFAVNvtxZXxFDNJHqKmZQojyDg41OGZQftKpHDgTRagq9u7lxyAtbkRPz0/YJ8h9XzHjwNTKN3KOktV8ybQvZU9Jao85v7m5sJgJA8T/ZYcmHgeTDw9oqyj2daOmqLLtadaPVGw3Z+UqGTEd0RG3ISfZP5vwn3eXKoNaxktYa9xXVbTGtPXuNrduCIiCCDIuCO3gar2sEJprRkuhgUBFv+SfqJ8aAlUB0Xl5HEuqRgq95+A7SfAVtGEpPEUbwpym8RWTB7xb5yvlLUGNe2QjrH8o5L58T5VY0bOK1nr3FnR2elrU+Bk9nbpTXbkqC2T1pJCcZ7yxySfaalTuIUlr8Ed6sqdFe18D0Pd3cS1tMSOBLKOOtxwXxVeQ8zk+NVla8nU04Iq6tzKei0RcWe8dnK4jiuYHc8lSRSeWeQOeXGopGM3v2JLiZbeGF5mhhacaOj+jmbK20h6WRAQCsxwMngKcNfXX14mcaevXP4o0tu8d9ZgsuYriHrKeB0uvWU9oPEjwpJJmE2V8Wwbgy25muUkjt3Lp9BpkY9HJEOkkEuk8JCTpjXJA5VnPMxg7rzdW3nnlluY4p9aJGgkjB6NFDZALZ4lnYkjH2R9nNa4Nslnsq1aKCKN36RkRVLkY1FQBqIycE4zzrZvJjGCVWAZL5UNo9Ds91zhpmWMeR4t/kVh61ItY71TPQl2UN6qn01PHL+zaJgrcykb+jqGHxx6VZRkpcC3jJSWV3/ACI1ZNj2n5K7nVs9FzxR5F9+r4MKrbpYqZKa9jiq34GtmlVFLMQAOZJwKjpNvCIsYuTwjLX+1/nTdDCCy9vj4nuXzqTGk6a3pFlSoKgt+fH18y2ttgRLC0bDOsdYjn4YPZjsqLcJV4uE9UQriq6z14Hme2o7rZ0skch/s04YGXHVbgSursWTIA9uMivPV7SdCDjDVPHyefkVMlOEsPgzQx7ZguIdmNFIraJYlccipAAIYHiOR8+yp1acXWovP+XkjvvqSi0Tb4rJdSPG5PSII8KOYGCfh7M1Q3t7Vq150rXVSxw54XLu6v6G7w5Nl1Y7uxLG6yIH6RSrg8tJ5rV9sqwdpHfk/b69O5etTpCO68o8x2rsG72VedIjs9pKBGzn7KcFCyY5MvDD9vmSK9XTqwuIbr/ctf8AX2LShU7Vre4ovo9pRS7N2cqOC0U1mjr2qVeMHI7sjnXFwlGtUbXFS8mYVOUZVG1xTLLbF4pvhJE+oiFosJxyWZScEdvUxw7/AArnCD7LDXPJ0oUH2S31jXOpfbC2KsWJGUB8cB+H/Wo9Sq5aZ0I1zcufsrh5l1XEhigFAcEUYMRaQ3cNra2qRzJLbvBFrj0GKWJHjV5CSSQDCGOk4YMSOPAlxaHBM0m1dqmN44Yo+lmkDsqltKhU06ndsHSoLKvAMSWHDGSAPtrP5zBou4Yut9aMN0ijuIYopz25wCK2jNweYvDMxk08o813m+R/OXspiv8A/KUkjyVwCfRgfOrKjtHlUXvRJhcPhIzWzLzauySFdHMSsDok6yZ/hdSQp8M+lSZwoXOqevz+BIcY1e/zPSNh/KZazACYNA38Qyv/ADD96r6ljUj+3U4zs5f2mwtL2OUZjdXHepB+FRJQlHiiNKnKP7lggbX2tCmkGRch1JAOTwPcK2jSnLgjpC3qz4Iq7ve8HhGMeLc/ZXZWr5kynYf5MiRWkly2oozfxPwHpns8q2clTWMnV1KdFYT+Bc2e7MS4LgMe7s/1rjKvJ8CJUvZvSOh37f2obOBpRCXjjRmcIyrpCjPAHnwz7K5atkNvOrJ9nK7Ll00HP1dQb1yKwYKvZB/tl9+aH/6hWI8/H6IPj7vqy4WMAkgAE4yccTjlk9uKyBFGqjCgAceAGBxOTy8eNAfdAKAUAoDIfKpZmTZ7MPunR/T6pPoGJ9KkWssVPEl2UsVUup5jdss80H1cC2hDBeQKLpK8OXEcqsqMdWn1ZttK5qWlpOcOOdM974nxtq1RUBVQDqxw8j/Su9SKS0Kj+H765rXEoVZuSxnXrlfc3vyOkG2nU8QJs+1FGfdVVefuXgXV/pOL7vqba62VFJjpF145aiTj2mo8ako8HgiQrTh+14O+1tI4hiNFQdygD4VrKUpatmk5ym8yeTurU1PiaJXUqyhlIwQwyCO4g86w0msMNZKqHdazQkpbxLnnoXTn2VwnaUZ/uimc1SguCJ9pYxxf3aKueZA4+3nW9KhTpfsil4I3UUuBJrqZOGUEYIyDzBoCqO7VpkkW8YJ56Vx8K7fqKv8Akzurmqv7mS7PZkMRzHGinvA4+3nWkqk5cWaTrVJ/ubZLrQ5igFAKAUAoCl2tZTC4iuYArlUeOSNm06lcowZWweupTkcAhjxGBQFpZyOyAumhuPV1asd3ECgKSDbzm/aEqogy0SPg6jMiJKwBzgqUZhwGQYX9C9eXmHoWu0UB6PIB+kHMedZTaMptcCPNu7aOctbxE9+gftXRV6i4SZ1VxVXCTPhd2LMcoEHkKz+oq/5G36qt/kdV3sC2ULiFRl1HoT50/UVOo/VVv8mLqW2tnVEg1SsCVSGMFiF5sTwCrkgZYgZOOdaOpOXFs5yrVJfuk/iXFtLrUNpZcj6rDBHgcE8a0OZi7CdPm0V7OtxM8kgLmOXCwnXpCaDKihEbCEKCSQSwOSaLl34+eA+fdn5Gi3tsXnsbmGMAvJC6qCcZJUgcTyrMXhp968x1LasAUAoBQCgFAKAUBwaA8W2vs63+dtJbFlizkL2Z4509yHsHn2YFX1CnNRW/xK292+qtCVCMc50y/ouvf7yFtazaVQFIGM8D2+v++ddpxbImxdo0bKpJ1It5xquXu9cD0j5PNnPEtwzR6FllDxnI6ylQeQJAUEnHbxqkuZZaXNcT0tevCrGEoPKwa+oxHFAKAUB8lwO0UwMn1QCgFAcFgOZFMgA0BzQCgFAcBhQHNAKAUAoDMQ7nxqkbAoLlZxM0/R8WYyFpRjVkK6s6YydIYc8UWmPXrqHrn14F7ffd/qL+9AQ969pfNrOeUfWVDo/M3VT/ADEVvThvzUTtQhv1FF+lzM78nU/RvcWpMuFEUidMrqx1IFk4SANjWp8OtXe4WUp6c+HyO10sqM9Nc8Mcn3dzNdf8k/UT41FIZT3eu3vnuDHJJFLbxxkxLqMbRNKwyo6xVxLzUHBTjzFEC+t5tahsMMjOGBB9QeIoCqn3XtXkLlHBZg7KksiozA51PGjiNmyASWUk4GaLQFzQCgFAKA41DvoDjWO8UwMn1QCgFAVO9V10dpKRzI0j/i4e4En0qRaw36sV60Id/U7O3k/d8dDy5lI5jHAH0IyPdV+nk8o1g4oD03cyfXZx966l9hOPdiqK9jisz1GzZ71tHuyvgy7qKTxQHzI4UEkgADJJ7Kyk28I1lKMIuUnhIxO8O3TKrBC6xKMnRwJGQMkjiBkgY8eNW9vaxp4c+J4u+2vdXVR07XSK+LXV9F3f6IlzuxbRy2SaAwmL9Jq7eqvDhyxk8uNYjdVJKo+GOBY/ooU4Ucttyay/XAqb2KbZtxN80Z+jjZCyscrpdc9YefDPA8eddoblzTXaLV5+RrVnVs67hBtr74xn76HoO7m8Ed3DrXqsv94hPFT3+KnsP9CKqbi3lRlh8OTL62uoV4ZXHmuh5vvl8oE9zN812dqC5IMifWfHPSfsoOermcZyBzqbi5STw9FxOVWu5Pdgc2e6UMdnZ3EmZZria2ZmfkFd0ygHbwOCTxPHlyrhVpJdl/8AZ6+G6zVUYqEZPVvHmi/21L8xugIFwnRPI2nORpKDJ7Co1doPZ3VWV7ara1pfppS0w8cVh5T058F3necuzlovWhpd2t5IrsEKQJFALJ4Hkw71+GfEZvLK77eGqxJcfx60OtOqp8D42zvAsZMcfWfkTzAPd4t/vwq7t7RzW9PRFDtTbfYPsrdb0/ku7vfl8iBb7piciS7LueYRm+Pd5DFb1LtU/ZorHeYsdm3Nb+bezf8A2/fp4L8E283LsZPuEU96dX3Dh7RXCF7Wj/dnxLWrs+hUXDHg8fj5FLdbh9Hk20siHs0OUPu4H3VLhfwnpUj9SnrbMvqHtW1TeXR6P48PIpW3i2jYvplPSqP8VePtGCD4nI867u0t6yzHTwNaO1a8JblRYl0lx9z5+Jqdh7928+FkzC57HPVPk3L24qDWsKkNY6r1yLihtGlU0l7L7/uasGoJYCgIt993+ov70B93lnHKoWRQ6hg2DyyDkH0NZTaeUZjJx4HBsY+l6bQOlCaNfbpznT5Z403njHIzvPd3c6Hzf8k/UT41g1JVAKAUB8u4AJJAA5k1lJt4RiUlFZk8IpL3eeJOCdc944D29vpUynYzlrLQoLz+IKNL2aK338F8efuXvKaXa9xcHSjMPCIY9/Me2patqNJZl8yie19p3U9yksd0V9fyj7j3LMvG4dj4Fix9p4fGucr6ENKcfoWdvsi9q+1c1cdy1fx4L5lnZ7mWUf3Cue+Tre48PdUWd7Wlzx4F3R2bQpLhnxefx8iTs69si3RwNCTkjEYGMrnIBUYyMHI7MGo7nKWreSaoRjolgmXVxDEUEhjQyOETVgamIJCjvOAfZWMszhEoCsDBzQyZrf8Ah1WoP4ZFJ9QV+JFTtnyxVx1RV7Xhmgn0a+31MftNQ8keM4MERPooHl/2rN/fSsbWVRLL3ml0y2yPZWMb+7hSbwtxN9cJJeGeBEuoQoBHfULYO1697OcK2NEmmljngmbf2PQsqcKlHOrw03nlnJtvk8kzBIO6X4qtTtor+Yn3fVnHY7/lSXf9Eaqq8thQGB3w3h6ST5vEcqpwxH2m/D5A+/yq1tqUaNN16ummdeS6nndqXDry7CHDn3vp4Lz8D4t4w2ybkhevrw/f1WU49Bx9TUZ7RoSqRrqf8vrrz92Te2s3Ts6kd32nn344FrtRx0uzH+ySRn8ypp9tc43NKO/FvWXDvJVWlNqhhcGs/A7rKJTtG8RwCHij4HtUKFPvOKx+pg6cacJe1F692dUdFQcrubkvZcUjyy/6RQY4yy5QxyYPMZPUPeOVQ9rbZpVoqjQec8X9F9fgVdtbTpznJ6av4aGp+T/ZiQ2V5OwGviuvuQIpIHd1ic9+kc8CorsK6oTpyhick0lp4LnjUs7SdPcnNPh9k/qWtzERs/ZcZHX6S0GPylGbw4BSfSu1W0rSdNKP7Hl8NEk16wbutBUacs6Pdx78FrKmrayjGQLSQNn+J48eedLeysq3qdvKs17LSWe/LeDs6kf1Chzw/hlHmtxCYtoyzRP0aISiBDg9VQhHgowR6VI2TsmcZOpVWFltLqm217sFLeXO7Jqk8Ph4HpG6GxNCiaUddhlVP2Qe0/xH3e2rC8ud57keHn+CRsvZkaWK017XLu/L+XxNRVeXYoBQEe+sY5l0yIGHj+x7K3p1JU3mLwca1vTrR3aiz9PB8jz3eDcRo8vb5kTtT7Q8vxD3+dW9C/jLSej+X4KO52ZOn7VP2l8/z5+JA2Dt64teqDrjHON+Q/Kean3eFdq9tTq6vR9V61I1vfVaGi1XR+tD0TYu3obkdQ6X7UbmPLvHiPdVPWtp0nrw6noLa8pV17L16PiS777v9Rf3qOSyVQCgIt/yT9RPjQEqgFAZzbm98MGVTEkncp4DzPf4Dj5VNoWU6mr0RXXW0qdL2Y+1Ly8WYq925NcuAxLEnqogOPRRzPtNWlOhTorK07zztxUq3UsTeeiXD4f7NHsXdJ2w1wdI/wANTx/4j2eQ9oqHWv0tKfxJ9rsNP2q2ncvq/t8TX2tqka6UUKO4f74mqyc5TeZPJf0qNOjHdppJdxT71bfa0EZRVf60koYkaYIwDNIMA5K6lAHewrVccHXkS95oJJbK5SA/SvBIsZBx1ihC4PZxxx7KwzMeJR228SmayhtXhETHo5LYxsJoQsUjBiNY6NVKImlo/tc+IrbizXgiNvbbXN1cSJbxxN83gAVpZWQLM7LIrBVifWydFE3Erwkxnica9/rTX56G3d66fc12yr4TwRTKCBIiuAeY1AHB7iORrZmqJVYMnTeWqSo0bjKsOI/7VtCbhJSjxNKlONSLhLgzzK6s9ExCyCRF4K3h2Dljh4cKg7X2zaXFq6MVmTxw4J9c8/dnozbZOxLu3u1WckorK14tNcMctcfDgR71GI4DOKi/w3eWtvOfbS3ZSwlnhjx5PPXQkfxNZ3VxCHYx3oxy3jjnw5rw1NluLEFFwAcgSDHljhx7+PHyr0t9Le3H3FHsuKj2kej+hqagFqYjfjfARA28DZlPB2X7H8I/j+HnVlZ2e9/Mnw8/wVd/e7i7On+7y/J1btbnOIDJIdE7D6MH7H5vE9vcPHNQ9tON7Sdunp5tfT/fQ1sbDs478v3cu78mdi268BurKaNlaTW2D9ltOcg/aQhedeTl2tvQlRnw080d+1abg0ay/OYtlY/HD/KtW1b+vR/8vJEh/wBp2X7yR300iAcYVQEkcDkHOPAVVX20laV6qj+57uO7T1g2ae82fGzN0FZWaXILDq94P4j3+VSNiWs4SVzVWvJPzf0+Jxq2qq05Qbxko7uGayguIW4q6Pnu45w6+3B78eFe6W5Xcai4rH+jysbqrZ1pW1VaS09+MKS7nz/Bd7RYGLZeDn6aIcPBGB99RIf1K3hItp/8O28af0Ie8+3hZ38kmNTm2RUHZnUxyfAe/wB9b21DtqCjy3vodLys6N32iWfZa97f4Ie4+7z3D/OrgdTUWUEf3jE51Efhzx8T4c97y5VOPZU+Pl+TSxsnUl21Xx8X18D0qqcvhQCgOCaMGK2Xcobe0vrmS5Z5+ib6OWQRRmVlCRGONhGVDOEyyknGSaLkg+ZtqAqdrbvw3HWI0v8AjXn69hqTRup0tFquhAu9n0rjV6S6r69TJ327M0RyBqA4hk5jxxzBqzp3dOosPTxPL3dheWr3kt5LnH7cV61JFpt6ZdAkHSqrA55Pw7M8m9cedcatlCWsNH8jrZ/xK4+zXWV1XH8/I1Wz9swzcEcBvwN1W9h5jxGRVfUoVKf7keotr2hcrNKSfroWFcSURNonAQngBInxoCj2xv1aQZCv0r/hj4j1b6vsyfCplKxq1OKwu/7EGttCjT0Ty+77mE2tvjdXZ0LlVPARxZJPgSOLemB4VaUrOlRW89X1ZT1r2tXe6tF0RYbD3GuJcNN9CnceLn05D19lcq1/TjpDV/I6UNl1J6z9lfM9A2PsOC2XESce1zxY+Z/YYFVVavOq/aZdULanRWIL38yxcZBwcHv7vGuJIM/sVrhrm4R7hnSB0UDQg1BolfiQueBbsxyFYTzn1yX3MtcPXNnbfburcXLyzksnQiJEV3TAJYyklGGQ/wBGMHh9GO+s8mvXriY6E7Ylo8NvFFI+to0CF/xaeAY+JABPjmst5MJYJ1YMigFAKArt4Lno7eQjmRpH/Fw/19KhbQq9lbya48PjoSrKn2laKfj8Dz6vIHphQG+2H17eNgcHTgkdpXq8R28vOvZWFXftoN66Y+Gh5a8pqFeSWmvnqcbW2bNOmgXBiB5mJAGPhkkkemDVhTqQg87ufEhVKcprG9jwIG7+5VtaNrAaSQcnkwcflAAA8+fjXWve1Kqw9F3HGhY0qL3lq+80lRCYVG8O7dveqBMp1LnRIh0uue5h2eByPCuVWjGosSNJ04z4lJsrcFbdVRLmcoj641fBCHjxXAGM9vZUapZOTTU2sZxjHM5xobqxkurHd9EbUzNI2c9bl547T55rhQ2Rb0p77zJ9/Xr/ALydFDBcVam5E2ls6OdCkgyO8cx5f7xXSnVlTeYsj3NpSuI7tWOenVeD5GcO5OGBS6lXS4dRpU4YDAbGME47cd1S/wBe3xiunuIFPZFOmt2M5YTTx3o4svk/gWUyzvJcOTn6U8Ce8gcW8iceFYnf1HHdglFdxIjs+nv7825PvNcBjgKgk85oBQCgFAUrbr2+eUgXpRL0ayuI9YcSBtAbSOuAxAABOSRxOS0D1Iu3IUnvre3nAaBoZnEbfUkkVogAwPB9KMxCHI4lsdUEFjX165DX168S8sbGKBBHDGkSDOEjUKoycnAUADJ40ByLqNpDFrQyKoYpkagpJAYjngkHj4UQK7a+yo30ZyMuASDx7e08a707ipDgyBcbMtbjWpBN9efx4lXc7kq338mO5gp+NSVtCa4pEBfw9bRlvQbXgyTa7u3EYwl9MB3FVb2aw2PSuUriEtXTXzXkWVO1nTWFUk/HD+hVbZ3KaXSZb2eTLqMNjAyeYA4D2V0p3yp/tgkaVLHtP3TbPu0+TS0U5d5ZPAsAP8oB99ZltKq+CSNI7Lorjlmn2bseC3GIYkTxA4nzJ4modStOp+55JtOjTpr2Fgi2m2mmbMMDtEHKdKWVQ2DpZkUnUyAg8TjOCRkEE8zqQvlDtlbZ91IR144JSjAkFTp5gjkeA9lZivaXivMcn7/IvrOzSJdMahVznArAOmz2eI5Z5AxJmZWI7tKKmB6Ln1rCWPXh9jLeSbWTAoBQCgFAKAzu+wPRJ3a+PsOP9+NU220+xjjr9GWmymu0fh9TN7WA6U6cY0x4xy4ovLwqku93tnu8MR/9UWttns9er82Q6jnc22575t8fhdh8D+9eo2PLNvjo39/qef2nHFbPVL7F5VoV4oBQCgFAKAUAoBQCgFAKAUAoBQCgIu0NnxTqEmjSRQQwDqDgjkwzyI7xxoD7s7RIkCRqEUZwFHDicn30BhLCeUXEe0GSMQz3DJ0glJYxTaIoOp0YVVZords6zjWx+0cZj06/78tDDfP10/JuL77v9Rf3rBk+Ns7TS2haWTOlccFGSSTgKB3kmulKm6klGJpUqKnFylwR07KvriRvpbYwrpyCZFY54dUheRxx9K2qQhFezLPuNac5yftRx7yTf8k/UT41xOpT3uq5vXtjJJHFFbxyEROUaQytKoy64dVQRH6pGS/HkKY5gvbaEIiqCxAGMuxY+pPEnxNAY9tk3SW8dqscn0Lr0M8M5jXQHGOlUOrFgmVK4dSRntwC0x3Y+QfPvya+8tUljeORQyOpVlPIg8CDQHdQCgFAKAUAoBQCgIm07ETRlCcZxgjsIqPdW8a9N03odqFZ0ZqaMDtGF0kKyfWUAcO4AAH2AV5G4pzp1NyfFYXuSwvkeloThOG9Dg/TI1cTqbXdGPTHKueUrD2AD9q9NsiG5TnHpJ/JJFBtKW9OL7l9S9q2K4UAoDO7b28RlYWAI5ueOPLs9TXnNobc7OXZ0NXzf2+5OoWudZr3EB7a4DQB7mTMxP1TgLwBHmeNb/8Ayl2W/UeZvlyR3g6TjOSgvZx7zqO2bi0lZJX6ZQQDnngjIIPf4HP71ye0bi0rulVe8vp66/klK0oXVNSprcbXu0ePWDX2N4kyB0OVPu8D3GvQUa0KsFODyikq0p0puE1qYLfz5SVtXNvagSTg4ZjxVD+HA+s/hyHbk5Fc61fc0RBrXG77MeJX2g2ibe3ubi9k+nlgCxx4GEkdRliABkqeQHDv7Ki1JVVue1+54+TZzSqbqlKXHHzNBfbYeyuFieRnVkZgX4jgVGO8Hrd/Zyquq3V7Z1WpSU1pyxo88+T07zu57ksNmo2XtKO4TXGwPYR2g9xq9t7iFeG/H/R1jJSWh8bT2okIweLdi/ue4VFv9p0rRYesuS+/QkUqEqngU8EV3cnUZjFH2aABnyzx9ScVBtKt9ePfb3IeHHw5+/h0JEnRpLGMsmXGxJfu7ucH+Mhh8BVjUtarXsVWvHD+xzhcRX7oIrZ02hDx6TWB/CCPXhqFVNartO2eX7Ue7D/JMpzs6mkoY8G19cHxa74spxPF6xn9iePtrNDb2f6kfh9n9ztPZMJreoz+Pr6Gj2ftWGcfRuCe0ciPQ8au6F1Srr+XLPn8Crr2tWi/bX2+JNqQRxQEW++7/UX96Aibz7JN1btGraHBVkY8gynIz4dnrXahV7Oak1lHKvT7SDingqtl7IuPn3zqaKGM9EUcxuzF26uGwVGAAuOfdXadWHY9nFt681w+ZxhSn2qqSSWnJ8fkaC/5J+onxqGSzo2jseOZ0ky6SoCqyRMVbSeansZcgHDA4IyMGgJtvFoULlmwObHJPiTQHZQCgId5tOKL6zce4cT/AKetQrraNvbf1Ja9Fq/XidYUZz4IpbveRz/dqo8XyfcMfGqKt/Eb4UofH7fklQs1/c/gdMcV/Nx6Uov5VUfy6q60Ku1LjVLdXfhfky3bw5ZLC22JKOMl3M3gpAHwP7VbUrWsv6lVvwwvucJV4f2wRaRWYX7Tn8zsf3qYqaXN/FnFzb6fA7RH3E+3PxzW2DXJ9AUMHNZAoDC71j+0t+VfhXldrf8AJfgj0Wzv6C95TsKrZJrQnJp6npVlbqi9VdOo6j5nmT417inRjSyorx8TyU6sqmHL0iRXQ0FAZvejbOj6JD1j9cjsHd5n4edUG2NoOC7Cm9Xx7l08X5FhZ2u9/Mlw5FZb26mxml5sSB5AMvxqBaWsI2NStj2np4LQldo1dRhy/DLW/P0lh/vsWrWv+629ckRaTXZVvd5sfNElu7qNxkFE8xwHEeIpKhCvd1YTWm6jLqyp0KUovVZ8zA3+3prVGjgbDSLgn8PZrHc/YP8AQVUbPrVKEpJPQxtu7go7kdZ+S/PL4+PPyebtR9Dc3Mi5kTKoGH1corF/zENjPZx76tHuztKtTOdJeRQ29J4cpLU0Uyn/AMM2WO3XZfzR1Krv+h/3L/1Z1w+zj/4/QstpWiTbTWORdSNZyhgfF4vYe4+FbbsZXc4y5xj5yN5RzU1WmH9DC7Ma4tNpS9ASIUARi/J8KBjAxls9bI5ce/Bp3dfpItw45kvg3x8Daxs51K7xlRXHv7vHyN3sDZhmPTTZIJyAfteJ8PDt8ubZuzXcS/UXGueGefe+7ovpxt7qsqf8uH+jVV6grBQCgKzamw4pwcjS34l/fvqvutmULjVrEuq+vUk0LupRfssxe09iS2x1cSoPB17PPtU15q6sa9o97l1XrQvqF9TrrHPo/WpZ7J3pdMLMNa/iH1h59h+PnU2023KPs1tV15/kh3Gz4S9qlo+nL8GutbpJFDIwYHtH79xr0lKtCrHfg8op505QeJLDOu++7/UX966GhKoBQEW/5J+onxoCVQCgIe0dpxwDLtx7FHM+Q/flUW5vKVvHNR+7mztSoTqvEUZTaO8skmQnUXw5nzP9K8xebYrVvZp+yvn8fsWlKxjDWWrONl7Glm631EP2m7fIdvwrlabIrXHtP2Y9Xz8EYrXFOlpxZqbDZMUXIZb8TcT6d3pXp7XZtvbaxWX1fH8e4rKledTjwJ9TziKA41Dl20BzQCgFAKAxG+H/AOR/8a/Fq8ttj/ke5ebPQbM/oe9/QirDm5jXvaIH2LmuG5m6jHvh5RydnPFvKX/d5s9Br2B5kUBT7w7bW3TAwZGHVHd/EfD4+2q7aF/G2hhayfBfV+tSdZWcq8sv9q4/YzWz9jTSxvORqbmit9vvP9O8+HGqCnsutc0pVW8N8O/r+CVtK4VOPY0uPP7FPszeCMW93bNwd2kZMjtwMoR2MNJ9hqVCs4WjoTWMY81oeZjVi4uPiaPaH93sr88P8q1bV/69H/y8kd5f2nbc3XRbRmfST/Z1A7iSRgE9nLPpUOvfU7StVlLi93C66eXUzwm33FRs7dFpi8jYHMjI+s3d5eNVllaVbunKcdFy739u/wDIoUoqopTWUSLa6MME8Ei41K+PBscj4Hh/s8Odtefp4VbaqsZz8cYx7z0riqteFWL4Y+Bb3n91YfqR/wApq1q/8a28YEKl+6t4PzG0L9ILx3fkIBgdpOo4Are5uIUL3fn/AIfHU2o0J1raMI/5P3aIpNh7Na7lZ2GI9RLeZOdA9voPSquzs3eVpVJLEc5f2J93XVtTUV+7Gnlk36KAAAMAcABXrkklhHnW23lnNZMCgFAKA4YZGDxFYaT0YTwZ7ae66NlosIfwn6p8u74VR3mxIVPao+y+nL8E+jfyjpPUolimtnyNSH3H9iK8/vXVhU1zF/J/Rk5zp1o66lzDvAH0CRdJDglh9Xt9R7/Or+z27SqezW9l9eX49akGpZPjTee5+tfkaOKVWAKkEHkQcj3VeRkpLMXlEKUXF4ksM+62NSLf8k/UT40AvtoRQjMjhfA8z5Dma41rilRWaksHalQqVXiCyZbam+BOVhGkfibn6DkPXNUN1tqT9misd7+xcUNkpa1XnuRU2Wzp7ltQBOebueHtPP0zVbRsri6lvJceb+/P3EqrWoW6w37ka3ZW7UUWGf6R+8jgPIfufdXobTZNGh7Uval38PgU1xfzqaR0XrmXlWpAFAVW39uJaCIurN0kgU6cdRcEtK2SMIoHE8+IotXj10HBZPreeaVLK5eDJlWCUx4GTqCkrgdpzjhWJcDMeJS2UVpbyWbQW8LrcHQl0CDIWMUkmpmKln1LGcsWyS1bc8GvLJD34eSWcLFFJK1pELhQmnHTF8xZLMD9WKVSAD1ZvLOqeHn13/LzNuKx67vXcbOyulljSRDlHVXUjtDAEH2GtmsPBqnk7qwZFAYzfRMTKe+Me4n+orzO2o4rJ9V5N/cvtly/lNd/0R07DjL3ik9mWPoMfHFaWUXUvU3y1+Cx5m93JQtmuunzNs2ezHkf616h55FAscyHtBrgriFYwT9p2PDyAXj7aj1nXxiklnvf0wd6Ct081W8dEvrkprDdQl+kuX6Ric6RyJ8SeY8MAelV9DZOZ9pcS3n8vXcWFfaiUOzt47q9esmnAq5KYye9W48d0/TxN0NwAeuFyr8COuvacHGoYPngVEuLSFZanCpQjJ7y0ZXbM3c2kqQxzSwSi3dWibLasL9lurxHLHbz4nsj1aFy5QlHdzHPFvn7jWNOokk8aF9a7GmZy9xIOJ4hO31wMDyFQY7Edaq6t1LefRffTTuR2UZcy/VQBgcAKv4xjCKjFYSNyu2xsdZ156WxjVj3EdtQL7ZlK6xJ6SXP79SRb3MqLyimGx7waF1Qssbh1yzdnZ9Xlx5VBjs+7jGNNyi1FprOeXLhwJ0bm2e9nKbWNEvv65nB3Zmnl6S5kXyj7u4ZAwPbW72XVr1e0uJLwXTp3fM7f9So0Ke5bxfv8+/5GntrdY1CIAqjkBVzTpxpxUYLCRTVKkqknKTy2dtbmgoBQHBNGDJbN2i8kdtdz3jwrcaGjgRI+j0yEdHGzNEz6yGVSQ6gseAFEYNdQyKA+JYwwwQCPHj8a0nTjOO7JZRlNp5RRbS2GvV0HSSwHhxzx/7Yqlr7At5vMPZ8PXlglQu2uJBXYF3G2Y5Ix4gsufMaSD65qPS2Rd27zRqY978sYJP6ujJYkm/FJ/XT3FpbG/UYcW7+OpgfXC49wq2pfrYrE91/FfQ5S/Ry1Tkvcn9c/Mr9qQX74y8KAsABGTzzwOSufZXCtS2hU0Uox8M+eCRSqbPp6uMn448s4IkW5krHMky5PMjLE+pxUJbEqTeak/N/YlS2xSisU4P5L7l3s/di3i4ldbd78fdyqyobLt6WuMvvK6vtOvV0zhd33LkCrErzmgOGzjhz7M0BSbL2jcyXEsTpCFiKhirsSdSahgFR3450Tz67l9wyHt3d17y5cvLJFCtsYl6PoiX6Ynp1YSxvhdKRAYAP1qxyfr1+DOeHr1+S62GJRbxCf++CBZMHgWHAsME8Gxq9a2bzqapY0Ou33ftI5emS2gWXJPSLEgbLczqAzk9vfWFoZepOjgVWZlVQzkFiAAWIAAJPaQABx7AKAW0CRoqIqoijCqoAAA5AAcAKA7KAUBnN9LfMaSfhJB8m/wBR76pdtUs041On1/0Wuy6mJuHX6FRuzfJFMWkOAw06u45B41XbMuadGq5VHx0z35Jt/QnUp4hy1wbkGvVnnTmgFAKAUAoBQCgFAKAUAoBQCgFAKAzv/lNQoiWeZbdZUkWEaCq6JFkVFYoXEetR1c8BwGBgAg9c952bXkeW7htRI0cZhllcxnDvoaNFQNzVcyEkrg8EGcE5JZz64/6BbWNoIkCBnYDkZHZ29WYlj6mgO/UM47aAjX33f6i/vQEqgFARb/kn6ifGgJVAKAqotuxu5SNJZAr6GdEJQMDhhqOAdJ4ErkAgg8QQAIm/LSJZTzRSyRPFDI66NOCQuRqDKc4x7zWUstLw8xyLmztzGuku78frORny4ADFYBGsbFknuJCRiUxlQOY0oFOfUVhLGfXJfYPj67ywrIFAKAUAoBQCgOCKA4VQOQA8qwklwMtt8T6rJgUAoBQCgFAKAUAoBQCgFAKAUAoBQCgIG09kxzlGbUskZJSSNirLngwyOanAypyDgcMgYAk2dv0aBdbvjPWc5J9gA91AYOzvn/8AEBdmGURy3D23TMYxH0XCOMACQyHNxHlSUA/tDYPEZR8/S+Ql5en8/I3F993+ov70B23U2hC2lmx9lBknyFazlurOM+BvThvyUcpePAgbJ22twxCxyqBkFnUAZBAK5BPW48vA1ypV1U4J+8kXFnKgk5Si88k+T58OBKv+SfqJ8a7kQq764mmumtopTCscKSSSKqs5MjSKiprDKAOicklTnK4xxoC5toyqKrOXIHFmABPiQoAz5AUBjIvnUFrHbItxHPDIFDRxq8cya/rs7IwUFCWYEowYHmMEo8vcHz95rdr7PW5glgckJKjIxU4OGGDjIPH0onh5BLoBQCgFAKAUAoBQCgFAKAUAoBQCgFAKAUAoBQCgFAKAUAoBQCgFAKAUBHFjF0ax9GnRrp0ppGkaSCuFxgYIBHdgUGT5vvu/1F/egJVAVG7Vq8aSh10lp5WGe0E8DwrhbQcIYfV+ZNvqsKk4uLziMV70ibf8k/UT413IRE2hscvMs8UrQyhNDEAMrrkkK6sOOliSCCCNTccEigLG3RlUBm1MBxbAGfQcBQHZQCgFAKAUAoBQCgFAKAUAoBQCgFAKAUAoBQCgFAKAUAoBQCgFAKAUAoBQCgFARNoHHR5/xF/egO/5wn4l9ooB84T8S+0UBGvZVOgBgfpE5HxoCbQCgFAKAUAoBQCgFAKAUAoBQCgFAKAUAoBQCgFAKAUAoBQCgFAKAUAoBQCgFAKAUB8ugIwQCPGgOv5qn4F/5RQD5qn4F/5RQHK26A5CqD5CgO2gFAKAUAoBQCgFAKAUAoB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16" name="Picture 12" descr="http://www.andjrnl.org/cms/attachment/2010534695/2032673142/gr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2714620"/>
            <a:ext cx="5857916" cy="37707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1"/>
          <p:cNvSpPr>
            <a:spLocks noGrp="1"/>
          </p:cNvSpPr>
          <p:nvPr>
            <p:ph type="title"/>
          </p:nvPr>
        </p:nvSpPr>
        <p:spPr>
          <a:xfrm>
            <a:off x="395288" y="333375"/>
            <a:ext cx="8229600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b="1" dirty="0" smtClean="0"/>
              <a:t>Curva de Amplificação </a:t>
            </a:r>
          </a:p>
        </p:txBody>
      </p:sp>
      <p:pic>
        <p:nvPicPr>
          <p:cNvPr id="24579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27088" y="1255713"/>
            <a:ext cx="6767512" cy="54133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err="1" smtClean="0"/>
              <a:t>Mutações</a:t>
            </a:r>
            <a:r>
              <a:rPr lang="en-US" b="1" dirty="0" smtClean="0"/>
              <a:t> </a:t>
            </a:r>
            <a:r>
              <a:rPr lang="en-US" b="1" dirty="0" err="1" smtClean="0"/>
              <a:t>Genéticas</a:t>
            </a:r>
            <a:r>
              <a:rPr lang="en-US" b="1" dirty="0" smtClean="0"/>
              <a:t> x </a:t>
            </a:r>
            <a:r>
              <a:rPr lang="en-US" b="1" dirty="0" err="1" smtClean="0"/>
              <a:t>Infecção</a:t>
            </a:r>
            <a:r>
              <a:rPr lang="en-US" b="1" dirty="0" smtClean="0"/>
              <a:t> Viral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O desfecho das infecções virais </a:t>
            </a:r>
            <a:r>
              <a:rPr lang="pt-BR" sz="2800" dirty="0"/>
              <a:t>são altamente variáveis entre os </a:t>
            </a:r>
            <a:r>
              <a:rPr lang="pt-BR" sz="2800" dirty="0" smtClean="0"/>
              <a:t>indivíduos;</a:t>
            </a:r>
            <a:endParaRPr lang="pt-BR" sz="2800" dirty="0"/>
          </a:p>
          <a:p>
            <a:r>
              <a:rPr lang="pt-BR" sz="2800" dirty="0"/>
              <a:t>Estudos </a:t>
            </a:r>
            <a:r>
              <a:rPr lang="pt-BR" sz="2800" dirty="0" smtClean="0"/>
              <a:t>epidemiológicos genéticos </a:t>
            </a:r>
            <a:r>
              <a:rPr lang="pt-BR" sz="2800" dirty="0"/>
              <a:t>identificaram </a:t>
            </a:r>
            <a:r>
              <a:rPr lang="pt-BR" sz="2800" dirty="0" smtClean="0"/>
              <a:t>mutações em </a:t>
            </a:r>
            <a:r>
              <a:rPr lang="pt-BR" sz="2800" dirty="0"/>
              <a:t>vários genes </a:t>
            </a:r>
            <a:r>
              <a:rPr lang="pt-BR" sz="2800" dirty="0" smtClean="0"/>
              <a:t>do </a:t>
            </a:r>
            <a:r>
              <a:rPr lang="pt-BR" sz="2800" dirty="0"/>
              <a:t>sistema </a:t>
            </a:r>
            <a:r>
              <a:rPr lang="pt-BR" sz="2800" dirty="0" smtClean="0"/>
              <a:t>imune que influenciam no curso da </a:t>
            </a:r>
            <a:r>
              <a:rPr lang="pt-BR" sz="2800" dirty="0"/>
              <a:t>infecção </a:t>
            </a:r>
            <a:r>
              <a:rPr lang="pt-BR" sz="2800" dirty="0" smtClean="0"/>
              <a:t>viral e/ou na </a:t>
            </a:r>
            <a:r>
              <a:rPr lang="pt-BR" sz="2800" dirty="0"/>
              <a:t>progressão </a:t>
            </a:r>
            <a:r>
              <a:rPr lang="pt-BR" sz="2800" dirty="0" smtClean="0"/>
              <a:t>de doença após </a:t>
            </a:r>
            <a:r>
              <a:rPr lang="pt-BR" sz="2800" dirty="0"/>
              <a:t>a infecção</a:t>
            </a:r>
          </a:p>
        </p:txBody>
      </p:sp>
      <p:sp>
        <p:nvSpPr>
          <p:cNvPr id="4" name="AutoShape 2" descr="Resultado de imagem para gen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349731"/>
            <a:ext cx="4535912" cy="250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71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ítulo 1"/>
          <p:cNvSpPr>
            <a:spLocks noGrp="1"/>
          </p:cNvSpPr>
          <p:nvPr>
            <p:ph type="title"/>
          </p:nvPr>
        </p:nvSpPr>
        <p:spPr>
          <a:xfrm>
            <a:off x="323850" y="476250"/>
            <a:ext cx="8229600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b="1" dirty="0" smtClean="0"/>
              <a:t>Discriminação Alélica</a:t>
            </a:r>
          </a:p>
        </p:txBody>
      </p:sp>
      <p:pic>
        <p:nvPicPr>
          <p:cNvPr id="2560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71550" y="1412875"/>
            <a:ext cx="7153275" cy="5318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pt-BR" b="1" dirty="0" smtClean="0"/>
              <a:t>KIR (2DS2, 2DS3, 2DL2)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algn="ctr"/>
            <a:r>
              <a:rPr lang="en-US" dirty="0" smtClean="0"/>
              <a:t>qPCR (SYBR Green)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620520"/>
            <a:ext cx="8315325" cy="467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68680" y="6459974"/>
            <a:ext cx="806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* Protocolo </a:t>
            </a:r>
            <a:r>
              <a:rPr lang="pt-BR" sz="1600" dirty="0" err="1" smtClean="0"/>
              <a:t>adpatado</a:t>
            </a:r>
            <a:r>
              <a:rPr lang="pt-BR" sz="1600" dirty="0" smtClean="0"/>
              <a:t> : </a:t>
            </a:r>
            <a:r>
              <a:rPr lang="en-US" sz="1600" dirty="0" smtClean="0"/>
              <a:t>A. Thompson,</a:t>
            </a:r>
            <a:r>
              <a:rPr lang="pt-BR" sz="1600" dirty="0" smtClean="0"/>
              <a:t> </a:t>
            </a:r>
            <a:r>
              <a:rPr lang="pt-BR" sz="1600" dirty="0" err="1" smtClean="0"/>
              <a:t>et</a:t>
            </a:r>
            <a:r>
              <a:rPr lang="pt-BR" sz="1600" dirty="0" smtClean="0"/>
              <a:t> al. </a:t>
            </a:r>
            <a:r>
              <a:rPr lang="en-US" sz="1600" dirty="0" err="1" smtClean="0"/>
              <a:t>Immunogenetics</a:t>
            </a:r>
            <a:r>
              <a:rPr lang="en-US" sz="1600" dirty="0" smtClean="0"/>
              <a:t> (2006) 58:865–872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-320040"/>
            <a:ext cx="8229600" cy="1143000"/>
          </a:xfrm>
        </p:spPr>
        <p:txBody>
          <a:bodyPr/>
          <a:lstStyle/>
          <a:p>
            <a:r>
              <a:rPr lang="pt-BR" b="1" dirty="0" smtClean="0"/>
              <a:t>KIR (2DL3)</a:t>
            </a:r>
            <a:endParaRPr lang="en-US" b="1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57200" y="62484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qPCR (</a:t>
            </a:r>
            <a:r>
              <a:rPr lang="en-US" dirty="0" err="1" smtClean="0"/>
              <a:t>TaqMan</a:t>
            </a:r>
            <a:r>
              <a:rPr lang="en-US" dirty="0" smtClean="0"/>
              <a:t>)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1699"/>
            <a:ext cx="8945122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68680" y="6459974"/>
            <a:ext cx="806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* Protocolo </a:t>
            </a:r>
            <a:r>
              <a:rPr lang="pt-BR" sz="1600" dirty="0" err="1" smtClean="0"/>
              <a:t>adpatado</a:t>
            </a:r>
            <a:r>
              <a:rPr lang="pt-BR" sz="1600" dirty="0" smtClean="0"/>
              <a:t> : </a:t>
            </a:r>
            <a:r>
              <a:rPr lang="pt-BR" sz="1600" dirty="0" err="1" smtClean="0"/>
              <a:t>Koehler</a:t>
            </a:r>
            <a:r>
              <a:rPr lang="pt-BR" sz="1600" dirty="0" smtClean="0"/>
              <a:t> R. N. , </a:t>
            </a:r>
            <a:r>
              <a:rPr lang="pt-BR" sz="1600" dirty="0" err="1" smtClean="0"/>
              <a:t>et</a:t>
            </a:r>
            <a:r>
              <a:rPr lang="pt-BR" sz="1600" dirty="0" smtClean="0"/>
              <a:t> al. </a:t>
            </a:r>
            <a:r>
              <a:rPr lang="pt-BR" sz="1600" dirty="0" err="1" smtClean="0"/>
              <a:t>Tissue</a:t>
            </a:r>
            <a:r>
              <a:rPr lang="pt-BR" sz="1600" dirty="0" smtClean="0"/>
              <a:t> </a:t>
            </a:r>
            <a:r>
              <a:rPr lang="pt-BR" sz="1600" dirty="0" err="1" smtClean="0"/>
              <a:t>Antignes</a:t>
            </a:r>
            <a:r>
              <a:rPr lang="pt-BR" sz="1600" dirty="0" smtClean="0"/>
              <a:t> (2008) 74: 23-30.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407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administração-para-resultados.jpg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772400" cy="1362075"/>
          </a:xfrm>
        </p:spPr>
        <p:txBody>
          <a:bodyPr/>
          <a:lstStyle/>
          <a:p>
            <a:r>
              <a:rPr lang="pt-BR" dirty="0" smtClean="0"/>
              <a:t>RESULTADOS PARCIAIS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/>
          <p:cNvGraphicFramePr/>
          <p:nvPr/>
        </p:nvGraphicFramePr>
        <p:xfrm>
          <a:off x="655320" y="548640"/>
          <a:ext cx="8092440" cy="5425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/>
          <p:cNvGraphicFramePr/>
          <p:nvPr/>
        </p:nvGraphicFramePr>
        <p:xfrm>
          <a:off x="0" y="1143000"/>
          <a:ext cx="4781550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/>
          <p:cNvGraphicFramePr/>
          <p:nvPr/>
        </p:nvGraphicFramePr>
        <p:xfrm>
          <a:off x="4572000" y="1143000"/>
          <a:ext cx="4572000" cy="309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áfico 6"/>
          <p:cNvGraphicFramePr/>
          <p:nvPr/>
        </p:nvGraphicFramePr>
        <p:xfrm>
          <a:off x="45720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áfico 7"/>
          <p:cNvGraphicFramePr/>
          <p:nvPr/>
        </p:nvGraphicFramePr>
        <p:xfrm>
          <a:off x="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b="1" dirty="0" smtClean="0"/>
              <a:t>Distribuição do polimorfismo para o gene KIR em portadores de HTLV-1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6631607"/>
              </p:ext>
            </p:extLst>
          </p:nvPr>
        </p:nvGraphicFramePr>
        <p:xfrm>
          <a:off x="179512" y="568087"/>
          <a:ext cx="8712967" cy="5976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Conclusões Parciais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Associação do IFN Lambda 4 com desfecho para HAM/TSP;</a:t>
            </a:r>
          </a:p>
          <a:p>
            <a:pPr>
              <a:buNone/>
            </a:pPr>
            <a:endParaRPr lang="pt-BR" dirty="0" smtClean="0"/>
          </a:p>
          <a:p>
            <a:r>
              <a:rPr lang="pt-BR" dirty="0" smtClean="0"/>
              <a:t>Avaliação dos polimorfismos de KIR e HLA-C em pacientes com HTLV-1.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Perspectivas</a:t>
            </a:r>
            <a:endParaRPr lang="en-US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99" y="1600200"/>
            <a:ext cx="8334375" cy="4525963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 smtClean="0"/>
              <a:t>Inclusão de grupo controle (Negativo para HCV, HIV e HTLV-1 e 2);</a:t>
            </a:r>
          </a:p>
          <a:p>
            <a:pPr marL="0" indent="0">
              <a:buNone/>
            </a:pPr>
            <a:endParaRPr lang="pt-BR" sz="2800" dirty="0" smtClean="0"/>
          </a:p>
          <a:p>
            <a:r>
              <a:rPr lang="pt-BR" sz="2800" dirty="0" smtClean="0"/>
              <a:t>Análise estatística dos dados (laboratoriais e clínicos);</a:t>
            </a:r>
          </a:p>
          <a:p>
            <a:pPr marL="0" indent="0">
              <a:buNone/>
            </a:pPr>
            <a:endParaRPr lang="pt-BR" sz="2800" dirty="0" smtClean="0"/>
          </a:p>
          <a:p>
            <a:r>
              <a:rPr lang="pt-BR" sz="2800" dirty="0" smtClean="0"/>
              <a:t>Investigar a associação dos polimorfismos genéticos com a resposta a </a:t>
            </a:r>
            <a:r>
              <a:rPr lang="pt-BR" sz="2800" dirty="0" err="1" smtClean="0"/>
              <a:t>pulsoterapia</a:t>
            </a:r>
            <a:r>
              <a:rPr lang="pt-BR" sz="2800" dirty="0" smtClean="0"/>
              <a:t> em pacientes com HAM/TSP;</a:t>
            </a:r>
          </a:p>
          <a:p>
            <a:pPr marL="0" indent="0">
              <a:buNone/>
            </a:pPr>
            <a:endParaRPr lang="pt-BR" sz="2800" dirty="0" smtClean="0"/>
          </a:p>
          <a:p>
            <a:r>
              <a:rPr lang="pt-BR" sz="2800" dirty="0" smtClean="0"/>
              <a:t>Avaliar o perfil genético em </a:t>
            </a:r>
            <a:r>
              <a:rPr lang="pt-BR" sz="2800" dirty="0" err="1" smtClean="0"/>
              <a:t>clusteres</a:t>
            </a:r>
            <a:r>
              <a:rPr lang="pt-BR" sz="2800" dirty="0" smtClean="0"/>
              <a:t> familiares de portadores de HTLV-1.</a:t>
            </a:r>
          </a:p>
          <a:p>
            <a:endParaRPr lang="pt-BR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47108" y="262389"/>
            <a:ext cx="88931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="1" dirty="0" err="1" smtClean="0">
                <a:latin typeface="Calibri" pitchFamily="34" charset="0"/>
              </a:rPr>
              <a:t>Obrigada</a:t>
            </a:r>
            <a:r>
              <a:rPr lang="en-US" sz="3600" b="1" dirty="0" smtClean="0">
                <a:latin typeface="Calibri" pitchFamily="34" charset="0"/>
              </a:rPr>
              <a:t>…</a:t>
            </a:r>
            <a:endParaRPr lang="pt-BR" sz="3600" b="1" dirty="0">
              <a:latin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252" y="5669846"/>
            <a:ext cx="1645248" cy="823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61" y="1340624"/>
            <a:ext cx="1860891" cy="818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308" y="1340624"/>
            <a:ext cx="2075404" cy="6204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1016" y="5669846"/>
            <a:ext cx="5040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alibri" pitchFamily="34" charset="0"/>
                <a:cs typeface="Times"/>
              </a:rPr>
              <a:t>Tatiane</a:t>
            </a:r>
            <a:r>
              <a:rPr lang="en-US" b="1" dirty="0" smtClean="0">
                <a:latin typeface="Calibri" pitchFamily="34" charset="0"/>
                <a:cs typeface="Times"/>
              </a:rPr>
              <a:t> </a:t>
            </a:r>
            <a:r>
              <a:rPr lang="en-US" b="1" dirty="0" err="1" smtClean="0">
                <a:latin typeface="Calibri" pitchFamily="34" charset="0"/>
                <a:cs typeface="Times"/>
              </a:rPr>
              <a:t>Assone</a:t>
            </a:r>
            <a:r>
              <a:rPr lang="en-US" b="1" dirty="0" smtClean="0">
                <a:latin typeface="Calibri" pitchFamily="34" charset="0"/>
                <a:cs typeface="Times"/>
              </a:rPr>
              <a:t> </a:t>
            </a:r>
          </a:p>
          <a:p>
            <a:pPr algn="ctr"/>
            <a:r>
              <a:rPr lang="en-US" b="1" dirty="0" smtClean="0">
                <a:latin typeface="Calibri" pitchFamily="34" charset="0"/>
                <a:cs typeface="Times"/>
                <a:hlinkClick r:id="rId5"/>
              </a:rPr>
              <a:t>tatianeassone@usp.br</a:t>
            </a:r>
            <a:endParaRPr lang="en-US" b="1" dirty="0" smtClean="0">
              <a:latin typeface="Calibri" pitchFamily="34" charset="0"/>
              <a:cs typeface="Times"/>
            </a:endParaRPr>
          </a:p>
        </p:txBody>
      </p:sp>
      <p:grpSp>
        <p:nvGrpSpPr>
          <p:cNvPr id="2" name="Grupo 14"/>
          <p:cNvGrpSpPr/>
          <p:nvPr/>
        </p:nvGrpSpPr>
        <p:grpSpPr>
          <a:xfrm>
            <a:off x="7287683" y="2933640"/>
            <a:ext cx="1429744" cy="1362904"/>
            <a:chOff x="8172817" y="6123011"/>
            <a:chExt cx="720000" cy="663575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2" name="Retângulo de cantos arredondados 8"/>
            <p:cNvSpPr/>
            <p:nvPr/>
          </p:nvSpPr>
          <p:spPr bwMode="auto">
            <a:xfrm>
              <a:off x="8172817" y="6123011"/>
              <a:ext cx="720000" cy="66357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390906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1500"/>
            </a:p>
          </p:txBody>
        </p:sp>
        <p:pic>
          <p:nvPicPr>
            <p:cNvPr id="13" name="Picture 2" descr="rede jpeg4"/>
            <p:cNvPicPr>
              <a:picLocks noChangeAspect="1" noChangeArrowheads="1"/>
            </p:cNvPicPr>
            <p:nvPr/>
          </p:nvPicPr>
          <p:blipFill>
            <a:blip r:embed="rId6" cstate="print">
              <a:lum contrast="12000"/>
            </a:blip>
            <a:srcRect/>
            <a:stretch>
              <a:fillRect/>
            </a:stretch>
          </p:blipFill>
          <p:spPr bwMode="auto">
            <a:xfrm>
              <a:off x="8217819" y="6143641"/>
              <a:ext cx="629997" cy="622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83" y="5122027"/>
            <a:ext cx="1752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2" y="2924944"/>
            <a:ext cx="1893944" cy="1606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840" y="2924944"/>
            <a:ext cx="3175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0375" y="-182562"/>
            <a:ext cx="8229600" cy="1143000"/>
          </a:xfrm>
        </p:spPr>
        <p:txBody>
          <a:bodyPr/>
          <a:lstStyle/>
          <a:p>
            <a:r>
              <a:rPr lang="pt-BR" b="1" dirty="0" smtClean="0"/>
              <a:t>Infecções Virais Persistentes</a:t>
            </a:r>
            <a:endParaRPr lang="en-US" b="1" dirty="0"/>
          </a:p>
        </p:txBody>
      </p:sp>
      <p:sp>
        <p:nvSpPr>
          <p:cNvPr id="45058" name="AutoShape 2" descr="http://www.healthcabins.com/files/images/hiv%20virus%20structu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upo 19"/>
          <p:cNvGrpSpPr/>
          <p:nvPr/>
        </p:nvGrpSpPr>
        <p:grpSpPr>
          <a:xfrm>
            <a:off x="889796" y="3998913"/>
            <a:ext cx="5715058" cy="2859087"/>
            <a:chOff x="1477964" y="4183579"/>
            <a:chExt cx="5715058" cy="2859087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77964" y="4183579"/>
              <a:ext cx="4723183" cy="2859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tângulo 15"/>
            <p:cNvSpPr/>
            <p:nvPr/>
          </p:nvSpPr>
          <p:spPr>
            <a:xfrm>
              <a:off x="3011108" y="5230147"/>
              <a:ext cx="418191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pt-BR" sz="32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1 milhão de infectados</a:t>
              </a:r>
              <a:endParaRPr lang="pt-BR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155575" y="752793"/>
            <a:ext cx="4169568" cy="2676207"/>
            <a:chOff x="0" y="752793"/>
            <a:chExt cx="4941822" cy="3246120"/>
          </a:xfrm>
        </p:grpSpPr>
        <p:pic>
          <p:nvPicPr>
            <p:cNvPr id="45073" name="Picture 17" descr="C:\Users\SAMSUNG-R440\Downloads\HCV_structur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752793"/>
              <a:ext cx="3952337" cy="3246120"/>
            </a:xfrm>
            <a:prstGeom prst="rect">
              <a:avLst/>
            </a:prstGeom>
            <a:noFill/>
          </p:spPr>
        </p:pic>
        <p:sp>
          <p:nvSpPr>
            <p:cNvPr id="17" name="Retângulo 16"/>
            <p:cNvSpPr/>
            <p:nvPr/>
          </p:nvSpPr>
          <p:spPr>
            <a:xfrm>
              <a:off x="155575" y="2006025"/>
              <a:ext cx="478624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pt-BR" sz="32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200 milhões de infectados</a:t>
              </a:r>
              <a:endParaRPr lang="pt-BR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4666678" y="1785997"/>
            <a:ext cx="3881251" cy="2212915"/>
            <a:chOff x="4635817" y="1173798"/>
            <a:chExt cx="5384372" cy="2530398"/>
          </a:xfrm>
        </p:grpSpPr>
        <p:pic>
          <p:nvPicPr>
            <p:cNvPr id="45060" name="Picture 4" descr="http://www.healthcabins.com/files/images/hiv%20virus%20structure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35817" y="1173798"/>
              <a:ext cx="5187315" cy="2530398"/>
            </a:xfrm>
            <a:prstGeom prst="rect">
              <a:avLst/>
            </a:prstGeom>
            <a:noFill/>
          </p:spPr>
        </p:pic>
        <p:sp>
          <p:nvSpPr>
            <p:cNvPr id="18" name="Retângulo 17"/>
            <p:cNvSpPr/>
            <p:nvPr/>
          </p:nvSpPr>
          <p:spPr>
            <a:xfrm>
              <a:off x="5448745" y="2006025"/>
              <a:ext cx="457144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pt-BR" sz="32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34 milhões de infectados</a:t>
              </a:r>
              <a:endParaRPr lang="pt-BR" sz="3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Hiv-1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8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Trabalho de sobrevida</a:t>
            </a:r>
            <a:endParaRPr lang="en-US" dirty="0"/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61950" y="0"/>
            <a:ext cx="95059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9804" y="3245445"/>
            <a:ext cx="4608195" cy="332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225"/>
            <a:ext cx="9172600" cy="6880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87900"/>
            <a:ext cx="7772400" cy="1362075"/>
          </a:xfrm>
        </p:spPr>
        <p:txBody>
          <a:bodyPr/>
          <a:lstStyle/>
          <a:p>
            <a:r>
              <a:rPr lang="en-US" dirty="0" err="1" smtClean="0"/>
              <a:t>Hepatite</a:t>
            </a:r>
            <a:r>
              <a:rPr lang="en-US" dirty="0" smtClean="0"/>
              <a:t> 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Patogenia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250"/>
            <a:ext cx="9144000" cy="4460184"/>
          </a:xfrm>
          <a:prstGeom prst="rect">
            <a:avLst/>
          </a:prstGeom>
        </p:spPr>
      </p:pic>
      <p:sp>
        <p:nvSpPr>
          <p:cNvPr id="8" name="CaixaDeTexto 3"/>
          <p:cNvSpPr txBox="1">
            <a:spLocks noChangeArrowheads="1"/>
          </p:cNvSpPr>
          <p:nvPr/>
        </p:nvSpPr>
        <p:spPr bwMode="auto">
          <a:xfrm>
            <a:off x="179388" y="6331433"/>
            <a:ext cx="78486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Tx/>
              <a:buChar char="•"/>
            </a:pPr>
            <a:r>
              <a:rPr lang="pt-BR" sz="1600" dirty="0" smtClean="0"/>
              <a:t>Thomas </a:t>
            </a:r>
            <a:r>
              <a:rPr lang="pt-BR" sz="1600" dirty="0" err="1" smtClean="0"/>
              <a:t>D</a:t>
            </a:r>
            <a:r>
              <a:rPr lang="pt-BR" sz="1600" dirty="0" smtClean="0"/>
              <a:t> L, </a:t>
            </a:r>
            <a:r>
              <a:rPr lang="pt-BR" sz="1600" dirty="0" err="1" smtClean="0"/>
              <a:t>Nature</a:t>
            </a:r>
            <a:r>
              <a:rPr lang="pt-BR" sz="1600" dirty="0" smtClean="0"/>
              <a:t> Medicine,  </a:t>
            </a:r>
            <a:r>
              <a:rPr lang="pt-BR" sz="1600" b="1" dirty="0" smtClean="0"/>
              <a:t>18</a:t>
            </a:r>
            <a:r>
              <a:rPr lang="pt-BR" sz="1600" dirty="0" smtClean="0"/>
              <a:t>:850-858; 2013. 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284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7629"/>
            <a:ext cx="9403080" cy="3168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566160"/>
            <a:ext cx="9144000" cy="30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</TotalTime>
  <Words>736</Words>
  <Application>Microsoft Office PowerPoint</Application>
  <PresentationFormat>Apresentação na tela (4:3)</PresentationFormat>
  <Paragraphs>133</Paragraphs>
  <Slides>39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0" baseType="lpstr">
      <vt:lpstr>Office Theme</vt:lpstr>
      <vt:lpstr>Perfil  de polimorfismos genéticos em indivíduos vivendo com infecções por vírus persistentes</vt:lpstr>
      <vt:lpstr>Cromossomos </vt:lpstr>
      <vt:lpstr>Mutações Genéticas x Infecção Viral</vt:lpstr>
      <vt:lpstr>Infecções Virais Persistentes</vt:lpstr>
      <vt:lpstr>Hiv-1</vt:lpstr>
      <vt:lpstr>Apresentação do PowerPoint</vt:lpstr>
      <vt:lpstr>Hepatite c</vt:lpstr>
      <vt:lpstr>Patogenia</vt:lpstr>
      <vt:lpstr>Apresentação do PowerPoint</vt:lpstr>
      <vt:lpstr>Htlv-1</vt:lpstr>
      <vt:lpstr>Apresentação do PowerPoint</vt:lpstr>
      <vt:lpstr>Apresentação do PowerPoint</vt:lpstr>
      <vt:lpstr>Apresentação do PowerPoint</vt:lpstr>
      <vt:lpstr>Resposta imune anti-HTLV-1</vt:lpstr>
      <vt:lpstr>Patogênese da HAM/TSP</vt:lpstr>
      <vt:lpstr>Polimorfismo em genes codificadores de citocinas</vt:lpstr>
      <vt:lpstr>Cromossomo 19</vt:lpstr>
      <vt:lpstr>Human Leukocyte antigen - class C (HLA-C) e Killer immonoglobulin-like receptors (KIRs)</vt:lpstr>
      <vt:lpstr>Interferon Lambda</vt:lpstr>
      <vt:lpstr>Mecanismo de Ação</vt:lpstr>
      <vt:lpstr>Apresentação do PowerPoint</vt:lpstr>
      <vt:lpstr>Apresentação do PowerPoint</vt:lpstr>
      <vt:lpstr>Material e Métodos</vt:lpstr>
      <vt:lpstr>Coorte HTLV-1 do Instituto de Infectologia “Emilio Ribas”</vt:lpstr>
      <vt:lpstr>Variáveis</vt:lpstr>
      <vt:lpstr>Processamento das amostras</vt:lpstr>
      <vt:lpstr>Extração de DNA (Whatman™ FTA™ Elute Cards) </vt:lpstr>
      <vt:lpstr>Discriminação alélica da IFN Lambda 4 e HLA-C   </vt:lpstr>
      <vt:lpstr>Curva de Amplificação </vt:lpstr>
      <vt:lpstr>Discriminação Alélica</vt:lpstr>
      <vt:lpstr>KIR (2DS2, 2DS3, 2DL2)</vt:lpstr>
      <vt:lpstr>KIR (2DL3)</vt:lpstr>
      <vt:lpstr>RESULTADOS PARCIAIS </vt:lpstr>
      <vt:lpstr>Apresentação do PowerPoint</vt:lpstr>
      <vt:lpstr>Distribuição do polimorfismo para o gene KIR em portadores de HTLV-1</vt:lpstr>
      <vt:lpstr>Apresentação do PowerPoint</vt:lpstr>
      <vt:lpstr>Conclusões Parciais</vt:lpstr>
      <vt:lpstr>Perspectivas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Polymorphisms in HLA-C, KIR, and IFNG genes and response to corticosteroid therapy in HTLV-1-Associated Myelopathy/Tropical Spastic Paraparesis(HAM/TSP)</dc:title>
  <dc:creator>Tatiane Assone dos Santos</dc:creator>
  <cp:lastModifiedBy>Tati A</cp:lastModifiedBy>
  <cp:revision>85</cp:revision>
  <dcterms:created xsi:type="dcterms:W3CDTF">2015-12-16T18:39:32Z</dcterms:created>
  <dcterms:modified xsi:type="dcterms:W3CDTF">2016-07-22T17:14:04Z</dcterms:modified>
</cp:coreProperties>
</file>